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9.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1.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2.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4.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5.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7.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8.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9.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52" r:id="rId3"/>
    <p:sldMasterId id="2147483658" r:id="rId4"/>
    <p:sldMasterId id="2147484015" r:id="rId5"/>
    <p:sldMasterId id="2147484018" r:id="rId6"/>
    <p:sldMasterId id="2147484021" r:id="rId7"/>
    <p:sldMasterId id="2147484036" r:id="rId8"/>
    <p:sldMasterId id="2147484048" r:id="rId9"/>
    <p:sldMasterId id="2147484060" r:id="rId10"/>
    <p:sldMasterId id="2147484072" r:id="rId11"/>
    <p:sldMasterId id="2147484084" r:id="rId12"/>
    <p:sldMasterId id="2147484110" r:id="rId13"/>
    <p:sldMasterId id="2147484188" r:id="rId14"/>
    <p:sldMasterId id="2147484200" r:id="rId15"/>
    <p:sldMasterId id="2147484212" r:id="rId16"/>
    <p:sldMasterId id="2147484224" r:id="rId17"/>
    <p:sldMasterId id="2147484236" r:id="rId18"/>
    <p:sldMasterId id="2147484249" r:id="rId19"/>
    <p:sldMasterId id="2147484262" r:id="rId20"/>
  </p:sldMasterIdLst>
  <p:notesMasterIdLst>
    <p:notesMasterId r:id="rId77"/>
  </p:notesMasterIdLst>
  <p:sldIdLst>
    <p:sldId id="258" r:id="rId21"/>
    <p:sldId id="259" r:id="rId22"/>
    <p:sldId id="260" r:id="rId23"/>
    <p:sldId id="451" r:id="rId24"/>
    <p:sldId id="262" r:id="rId25"/>
    <p:sldId id="264" r:id="rId26"/>
    <p:sldId id="410" r:id="rId27"/>
    <p:sldId id="371" r:id="rId28"/>
    <p:sldId id="362" r:id="rId29"/>
    <p:sldId id="457" r:id="rId30"/>
    <p:sldId id="459" r:id="rId31"/>
    <p:sldId id="365" r:id="rId32"/>
    <p:sldId id="366" r:id="rId33"/>
    <p:sldId id="411" r:id="rId34"/>
    <p:sldId id="389" r:id="rId35"/>
    <p:sldId id="434" r:id="rId36"/>
    <p:sldId id="393" r:id="rId37"/>
    <p:sldId id="438" r:id="rId38"/>
    <p:sldId id="386" r:id="rId39"/>
    <p:sldId id="445" r:id="rId40"/>
    <p:sldId id="476" r:id="rId41"/>
    <p:sldId id="447" r:id="rId42"/>
    <p:sldId id="446" r:id="rId43"/>
    <p:sldId id="449" r:id="rId44"/>
    <p:sldId id="450" r:id="rId45"/>
    <p:sldId id="286" r:id="rId46"/>
    <p:sldId id="291" r:id="rId47"/>
    <p:sldId id="302" r:id="rId48"/>
    <p:sldId id="304" r:id="rId49"/>
    <p:sldId id="305" r:id="rId50"/>
    <p:sldId id="306" r:id="rId51"/>
    <p:sldId id="307" r:id="rId52"/>
    <p:sldId id="477" r:id="rId53"/>
    <p:sldId id="460" r:id="rId54"/>
    <p:sldId id="444" r:id="rId55"/>
    <p:sldId id="453" r:id="rId56"/>
    <p:sldId id="455" r:id="rId57"/>
    <p:sldId id="458" r:id="rId58"/>
    <p:sldId id="439" r:id="rId59"/>
    <p:sldId id="468" r:id="rId60"/>
    <p:sldId id="462" r:id="rId61"/>
    <p:sldId id="470" r:id="rId62"/>
    <p:sldId id="456" r:id="rId63"/>
    <p:sldId id="478" r:id="rId64"/>
    <p:sldId id="473" r:id="rId65"/>
    <p:sldId id="469" r:id="rId66"/>
    <p:sldId id="472" r:id="rId67"/>
    <p:sldId id="474" r:id="rId68"/>
    <p:sldId id="471" r:id="rId69"/>
    <p:sldId id="440" r:id="rId70"/>
    <p:sldId id="475" r:id="rId71"/>
    <p:sldId id="441" r:id="rId72"/>
    <p:sldId id="479" r:id="rId73"/>
    <p:sldId id="359" r:id="rId74"/>
    <p:sldId id="443" r:id="rId75"/>
    <p:sldId id="414" r:id="rId76"/>
  </p:sldIdLst>
  <p:sldSz cx="9144000" cy="6858000" type="screen4x3"/>
  <p:notesSz cx="6858000" cy="9144000"/>
  <p:embeddedFontLst>
    <p:embeddedFont>
      <p:font typeface="Rockwell Extra Bold" panose="02060903040505020403" pitchFamily="18" charset="0"/>
      <p:bold r:id="rId78"/>
    </p:embeddedFont>
    <p:embeddedFont>
      <p:font typeface="ＭＳ 明朝" panose="02020609040205080304" pitchFamily="49" charset="-128"/>
      <p:regular r:id="rId79"/>
    </p:embeddedFont>
    <p:embeddedFont>
      <p:font typeface="Tahoma" panose="020B0604030504040204" pitchFamily="34" charset="0"/>
      <p:regular r:id="rId80"/>
      <p:bold r:id="rId81"/>
    </p:embeddedFont>
    <p:embeddedFont>
      <p:font typeface="Open Sans" panose="020B0604020202020204" charset="0"/>
      <p:regular r:id="rId82"/>
      <p:bold r:id="rId83"/>
      <p:italic r:id="rId84"/>
      <p:boldItalic r:id="rId85"/>
    </p:embeddedFont>
    <p:embeddedFont>
      <p:font typeface="Lato Light" panose="020F0302020204030203" charset="0"/>
      <p:regular r:id="rId86"/>
      <p:italic r:id="rId87"/>
    </p:embeddedFont>
    <p:embeddedFont>
      <p:font typeface="Palatino Linotype" panose="02040502050505030304" pitchFamily="18" charset="0"/>
      <p:regular r:id="rId88"/>
      <p:bold r:id="rId89"/>
      <p:italic r:id="rId90"/>
      <p:boldItalic r:id="rId91"/>
    </p:embeddedFont>
    <p:embeddedFont>
      <p:font typeface="Trebuchet MS" panose="020B0603020202020204" pitchFamily="34" charset="0"/>
      <p:regular r:id="rId92"/>
      <p:bold r:id="rId93"/>
      <p:italic r:id="rId94"/>
      <p:boldItalic r:id="rId95"/>
    </p:embeddedFont>
    <p:embeddedFont>
      <p:font typeface="Open Sans Light" panose="020B0604020202020204" charset="0"/>
      <p:regular r:id="rId96"/>
      <p:italic r:id="rId97"/>
    </p:embeddedFont>
    <p:embeddedFont>
      <p:font typeface="Calibri" panose="020F0502020204030204" pitchFamily="34" charset="0"/>
      <p:regular r:id="rId98"/>
      <p:bold r:id="rId99"/>
      <p:italic r:id="rId100"/>
      <p:boldItalic r:id="rId101"/>
    </p:embeddedFont>
    <p:embeddedFont>
      <p:font typeface="Verdana" panose="020B0604030504040204" pitchFamily="34" charset="0"/>
      <p:regular r:id="rId102"/>
      <p:bold r:id="rId103"/>
      <p:italic r:id="rId104"/>
      <p:boldItalic r:id="rId105"/>
    </p:embeddedFont>
    <p:embeddedFont>
      <p:font typeface="Arial Narrow" panose="020B0606020202030204" pitchFamily="34" charset="0"/>
      <p:regular r:id="rId106"/>
      <p:bold r:id="rId107"/>
      <p:italic r:id="rId108"/>
      <p:boldItalic r:id="rId109"/>
    </p:embeddedFont>
    <p:embeddedFont>
      <p:font typeface="Comic Sans MS" panose="030F0702030302020204" pitchFamily="66" charset="0"/>
      <p:regular r:id="rId110"/>
      <p:bold r:id="rId111"/>
    </p:embeddedFont>
    <p:embeddedFont>
      <p:font typeface="Book Antiqua" panose="02040602050305030304" pitchFamily="18" charset="0"/>
      <p:regular r:id="rId112"/>
      <p:bold r:id="rId113"/>
      <p:italic r:id="rId114"/>
      <p:boldItalic r:id="rId115"/>
    </p:embeddedFont>
    <p:embeddedFont>
      <p:font typeface="Garamond" panose="02020404030301010803" pitchFamily="18" charset="0"/>
      <p:regular r:id="rId116"/>
      <p:bold r:id="rId117"/>
      <p:italic r:id="rId118"/>
    </p:embeddedFont>
    <p:embeddedFont>
      <p:font typeface="Bookman Old Style" panose="02050604050505020204" pitchFamily="18" charset="0"/>
      <p:regular r:id="rId119"/>
      <p:bold r:id="rId120"/>
      <p:italic r:id="rId121"/>
      <p:boldItalic r:id="rId122"/>
    </p:embeddedFont>
    <p:embeddedFont>
      <p:font typeface="Segoe UI" panose="020B0502040204020203" pitchFamily="34" charset="0"/>
      <p:regular r:id="rId123"/>
      <p:bold r:id="rId124"/>
      <p:italic r:id="rId125"/>
      <p:boldItalic r:id="rId126"/>
    </p:embeddedFont>
    <p:embeddedFont>
      <p:font typeface="Lucida Sans Unicode" panose="020B0602030504020204" pitchFamily="34" charset="0"/>
      <p:regular r:id="rId127"/>
    </p:embeddedFont>
    <p:embeddedFont>
      <p:font typeface="Arial Black" panose="020B0A04020102020204" pitchFamily="34" charset="0"/>
      <p:bold r:id="rId128"/>
    </p:embeddedFont>
    <p:embeddedFont>
      <p:font typeface="Open Sans Condensed Light" panose="020B0306030504020204" charset="0"/>
      <p:regular r:id="rId129"/>
      <p:italic r:id="rId130"/>
    </p:embeddedFont>
    <p:embeddedFont>
      <p:font typeface="Source Sans Pro Light" panose="020B0604020202020204" charset="0"/>
      <p:regular r:id="rId131"/>
      <p:italic r:id="rId132"/>
    </p:embeddedFont>
    <p:embeddedFont>
      <p:font typeface="MS PGothic" panose="020B0600070205080204" pitchFamily="34" charset="-128"/>
      <p:regular r:id="rId133"/>
    </p:embeddedFont>
  </p:embeddedFontLst>
  <p:custDataLst>
    <p:tags r:id="rId134"/>
  </p:custDataLst>
  <p:defaultTex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6E7E6"/>
    <a:srgbClr val="FFFFCC"/>
    <a:srgbClr val="0C01F1"/>
    <a:srgbClr val="009999"/>
    <a:srgbClr val="0BE73F"/>
    <a:srgbClr val="E0ADAA"/>
    <a:srgbClr val="FF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7513" autoAdjust="0"/>
  </p:normalViewPr>
  <p:slideViewPr>
    <p:cSldViewPr snapToGrid="0" snapToObjects="1">
      <p:cViewPr>
        <p:scale>
          <a:sx n="90" d="100"/>
          <a:sy n="90" d="100"/>
        </p:scale>
        <p:origin x="-1090" y="14"/>
      </p:cViewPr>
      <p:guideLst>
        <p:guide orient="horz" pos="4028"/>
        <p:guide orient="horz" pos="3382"/>
        <p:guide orient="horz" pos="580"/>
        <p:guide orient="horz" pos="288"/>
        <p:guide orient="horz" pos="1648"/>
        <p:guide pos="5466"/>
        <p:guide pos="294"/>
        <p:guide pos="2013"/>
        <p:guide pos="3795"/>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190" d="100"/>
        <a:sy n="190" d="100"/>
      </p:scale>
      <p:origin x="0" y="462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117" Type="http://schemas.openxmlformats.org/officeDocument/2006/relationships/font" Target="fonts/font40.fntdata"/><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font" Target="fonts/font7.fntdata"/><Relationship Id="rId89" Type="http://schemas.openxmlformats.org/officeDocument/2006/relationships/font" Target="fonts/font12.fntdata"/><Relationship Id="rId112" Type="http://schemas.openxmlformats.org/officeDocument/2006/relationships/font" Target="fonts/font35.fntdata"/><Relationship Id="rId133" Type="http://schemas.openxmlformats.org/officeDocument/2006/relationships/font" Target="fonts/font56.fntdata"/><Relationship Id="rId138"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font" Target="fonts/font30.fntdata"/><Relationship Id="rId11" Type="http://schemas.openxmlformats.org/officeDocument/2006/relationships/slideMaster" Target="slideMasters/slideMaster11.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font" Target="fonts/font2.fntdata"/><Relationship Id="rId102" Type="http://schemas.openxmlformats.org/officeDocument/2006/relationships/font" Target="fonts/font25.fntdata"/><Relationship Id="rId123" Type="http://schemas.openxmlformats.org/officeDocument/2006/relationships/font" Target="fonts/font46.fntdata"/><Relationship Id="rId128" Type="http://schemas.openxmlformats.org/officeDocument/2006/relationships/font" Target="fonts/font51.fntdata"/><Relationship Id="rId5" Type="http://schemas.openxmlformats.org/officeDocument/2006/relationships/slideMaster" Target="slideMasters/slideMaster5.xml"/><Relationship Id="rId90" Type="http://schemas.openxmlformats.org/officeDocument/2006/relationships/font" Target="fonts/font13.fntdata"/><Relationship Id="rId95" Type="http://schemas.openxmlformats.org/officeDocument/2006/relationships/font" Target="fonts/font18.fntdata"/><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notesMaster" Target="notesMasters/notesMaster1.xml"/><Relationship Id="rId100" Type="http://schemas.openxmlformats.org/officeDocument/2006/relationships/font" Target="fonts/font23.fntdata"/><Relationship Id="rId105" Type="http://schemas.openxmlformats.org/officeDocument/2006/relationships/font" Target="fonts/font28.fntdata"/><Relationship Id="rId113" Type="http://schemas.openxmlformats.org/officeDocument/2006/relationships/font" Target="fonts/font36.fntdata"/><Relationship Id="rId118" Type="http://schemas.openxmlformats.org/officeDocument/2006/relationships/font" Target="fonts/font41.fntdata"/><Relationship Id="rId126" Type="http://schemas.openxmlformats.org/officeDocument/2006/relationships/font" Target="fonts/font49.fntdata"/><Relationship Id="rId134"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font" Target="fonts/font16.fntdata"/><Relationship Id="rId98" Type="http://schemas.openxmlformats.org/officeDocument/2006/relationships/font" Target="fonts/font21.fntdata"/><Relationship Id="rId121" Type="http://schemas.openxmlformats.org/officeDocument/2006/relationships/font" Target="fonts/font44.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103" Type="http://schemas.openxmlformats.org/officeDocument/2006/relationships/font" Target="fonts/font26.fntdata"/><Relationship Id="rId108" Type="http://schemas.openxmlformats.org/officeDocument/2006/relationships/font" Target="fonts/font31.fntdata"/><Relationship Id="rId116" Type="http://schemas.openxmlformats.org/officeDocument/2006/relationships/font" Target="fonts/font39.fntdata"/><Relationship Id="rId124" Type="http://schemas.openxmlformats.org/officeDocument/2006/relationships/font" Target="fonts/font47.fntdata"/><Relationship Id="rId129" Type="http://schemas.openxmlformats.org/officeDocument/2006/relationships/font" Target="fonts/font52.fntdata"/><Relationship Id="rId137"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font" Target="fonts/font14.fntdata"/><Relationship Id="rId96" Type="http://schemas.openxmlformats.org/officeDocument/2006/relationships/font" Target="fonts/font19.fntdata"/><Relationship Id="rId111" Type="http://schemas.openxmlformats.org/officeDocument/2006/relationships/font" Target="fonts/font34.fntdata"/><Relationship Id="rId132" Type="http://schemas.openxmlformats.org/officeDocument/2006/relationships/font" Target="fonts/font5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font" Target="fonts/font29.fntdata"/><Relationship Id="rId114" Type="http://schemas.openxmlformats.org/officeDocument/2006/relationships/font" Target="fonts/font37.fntdata"/><Relationship Id="rId119" Type="http://schemas.openxmlformats.org/officeDocument/2006/relationships/font" Target="fonts/font42.fntdata"/><Relationship Id="rId127" Type="http://schemas.openxmlformats.org/officeDocument/2006/relationships/font" Target="fonts/font50.fntdata"/><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font" Target="fonts/font17.fntdata"/><Relationship Id="rId99" Type="http://schemas.openxmlformats.org/officeDocument/2006/relationships/font" Target="fonts/font22.fntdata"/><Relationship Id="rId101" Type="http://schemas.openxmlformats.org/officeDocument/2006/relationships/font" Target="fonts/font24.fntdata"/><Relationship Id="rId122" Type="http://schemas.openxmlformats.org/officeDocument/2006/relationships/font" Target="fonts/font45.fntdata"/><Relationship Id="rId130" Type="http://schemas.openxmlformats.org/officeDocument/2006/relationships/font" Target="fonts/font53.fntdata"/><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109" Type="http://schemas.openxmlformats.org/officeDocument/2006/relationships/font" Target="fonts/font32.fntdata"/><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font" Target="fonts/font20.fntdata"/><Relationship Id="rId104" Type="http://schemas.openxmlformats.org/officeDocument/2006/relationships/font" Target="fonts/font27.fntdata"/><Relationship Id="rId120" Type="http://schemas.openxmlformats.org/officeDocument/2006/relationships/font" Target="fonts/font43.fntdata"/><Relationship Id="rId125" Type="http://schemas.openxmlformats.org/officeDocument/2006/relationships/font" Target="fonts/font48.fntdata"/><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font" Target="fonts/font10.fntdata"/><Relationship Id="rId110" Type="http://schemas.openxmlformats.org/officeDocument/2006/relationships/font" Target="fonts/font33.fntdata"/><Relationship Id="rId115" Type="http://schemas.openxmlformats.org/officeDocument/2006/relationships/font" Target="fonts/font38.fntdata"/><Relationship Id="rId131" Type="http://schemas.openxmlformats.org/officeDocument/2006/relationships/font" Target="fonts/font54.fntdata"/><Relationship Id="rId136" Type="http://schemas.openxmlformats.org/officeDocument/2006/relationships/viewProps" Target="viewProps.xml"/><Relationship Id="rId61" Type="http://schemas.openxmlformats.org/officeDocument/2006/relationships/slide" Target="slides/slide41.xml"/><Relationship Id="rId82" Type="http://schemas.openxmlformats.org/officeDocument/2006/relationships/font" Target="fonts/font5.fntdata"/><Relationship Id="rId19" Type="http://schemas.openxmlformats.org/officeDocument/2006/relationships/slideMaster" Target="slideMasters/slideMaster19.xml"/></Relationships>
</file>

<file path=ppt/_rels/viewProps.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slide" Target="slides/slide36.xml"/><Relationship Id="rId1" Type="http://schemas.openxmlformats.org/officeDocument/2006/relationships/slide" Target="slides/slide11.xml"/><Relationship Id="rId6" Type="http://schemas.openxmlformats.org/officeDocument/2006/relationships/slide" Target="slides/slide48.xml"/><Relationship Id="rId5" Type="http://schemas.openxmlformats.org/officeDocument/2006/relationships/slide" Target="slides/slide41.xml"/><Relationship Id="rId4"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B5836A-BB10-4BCD-8639-5B8D55593D4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t-IT"/>
        </a:p>
      </dgm:t>
    </dgm:pt>
    <dgm:pt modelId="{BB36E046-27BD-4F7A-BCBC-0E7719F75DAE}">
      <dgm:prSet custT="1"/>
      <dgm:spPr>
        <a:solidFill>
          <a:schemeClr val="accent1">
            <a:lumMod val="40000"/>
            <a:lumOff val="60000"/>
          </a:schemeClr>
        </a:solidFill>
      </dgm:spPr>
      <dgm:t>
        <a:bodyPr/>
        <a:lstStyle/>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1898: Assicurazione obbligatoria contro infortuni sul lavoro</a:t>
          </a:r>
          <a:endParaRPr lang="it-IT"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18C00991-A3E6-4938-987E-04B0CC104815}" type="parTrans" cxnId="{634BF17D-0C30-4A9C-98FD-5BDB62C900E8}">
      <dgm:prSet/>
      <dgm:spPr/>
      <dgm:t>
        <a:bodyPr/>
        <a:lstStyle/>
        <a:p>
          <a:endParaRPr lang="it-IT"/>
        </a:p>
      </dgm:t>
    </dgm:pt>
    <dgm:pt modelId="{201EBAC9-E608-4A41-B2BA-A28748FCA68D}" type="sibTrans" cxnId="{634BF17D-0C30-4A9C-98FD-5BDB62C900E8}">
      <dgm:prSet/>
      <dgm:spPr/>
      <dgm:t>
        <a:bodyPr/>
        <a:lstStyle/>
        <a:p>
          <a:endParaRPr lang="it-IT"/>
        </a:p>
      </dgm:t>
    </dgm:pt>
    <dgm:pt modelId="{EBEDBF66-0E16-4BAB-8BA1-9ED5386A1107}">
      <dgm:prSet custT="1"/>
      <dgm:spPr>
        <a:solidFill>
          <a:schemeClr val="accent1">
            <a:lumMod val="40000"/>
            <a:lumOff val="60000"/>
          </a:schemeClr>
        </a:solidFill>
      </dgm:spPr>
      <dgm:t>
        <a:bodyPr/>
        <a:lstStyle/>
        <a:p>
          <a:pPr algn="ct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1899: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Leggi per prevenzione infortuni:</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nelle industrie con un certo numero di dipendenti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lavori in miniere e cave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attività con materie che possono esplodere </a:t>
          </a:r>
          <a:endParaRPr lang="it-IT" sz="1600" b="0" i="0" dirty="0" smtClean="0">
            <a:solidFill>
              <a:schemeClr val="tx1"/>
            </a:solidFill>
          </a:endParaRPr>
        </a:p>
        <a:p>
          <a:pPr algn="ctr" rtl="0"/>
          <a:endParaRPr lang="it-IT" sz="1600" b="0" i="0" dirty="0" smtClean="0"/>
        </a:p>
        <a:p>
          <a:pPr algn="ctr" rtl="0"/>
          <a:r>
            <a:rPr lang="it-IT" sz="1600" b="0" i="0" dirty="0" smtClean="0"/>
            <a:t> </a:t>
          </a:r>
          <a:endParaRPr lang="it-IT" sz="1600" dirty="0"/>
        </a:p>
      </dgm:t>
    </dgm:pt>
    <dgm:pt modelId="{FC4EE692-1F28-410E-8BD2-688037A36009}" type="parTrans" cxnId="{3BB611C8-3B52-466E-83C2-E7F214E6FF0E}">
      <dgm:prSet/>
      <dgm:spPr/>
      <dgm:t>
        <a:bodyPr/>
        <a:lstStyle/>
        <a:p>
          <a:endParaRPr lang="it-IT"/>
        </a:p>
      </dgm:t>
    </dgm:pt>
    <dgm:pt modelId="{E495801C-EA10-4BEC-AAEA-3EEEF1E51BAF}" type="sibTrans" cxnId="{3BB611C8-3B52-466E-83C2-E7F214E6FF0E}">
      <dgm:prSet/>
      <dgm:spPr/>
      <dgm:t>
        <a:bodyPr/>
        <a:lstStyle/>
        <a:p>
          <a:endParaRPr lang="it-IT"/>
        </a:p>
      </dgm:t>
    </dgm:pt>
    <dgm:pt modelId="{78586E65-4522-4642-B773-7F00E7E5B590}">
      <dgm:prSet custT="1"/>
      <dgm:spPr>
        <a:solidFill>
          <a:schemeClr val="accent1">
            <a:lumMod val="40000"/>
            <a:lumOff val="60000"/>
          </a:schemeClr>
        </a:solidFill>
      </dgm:spPr>
      <dgm:t>
        <a:bodyPr/>
        <a:lstStyle/>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Inizi 1900: </a:t>
          </a:r>
        </a:p>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Regi Decreti con regolamenti per costruzioni, strade ferrate, tramvie, impiego di gas tossici</a:t>
          </a:r>
          <a:endParaRPr lang="it-IT"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F1048599-5EF1-4EB3-AD64-4AE91FB4FE98}" type="parTrans" cxnId="{CD913AEE-D528-481F-B952-9C6FDD393DB6}">
      <dgm:prSet/>
      <dgm:spPr/>
      <dgm:t>
        <a:bodyPr/>
        <a:lstStyle/>
        <a:p>
          <a:endParaRPr lang="it-IT"/>
        </a:p>
      </dgm:t>
    </dgm:pt>
    <dgm:pt modelId="{DAD0DBE2-4347-4D56-8B9B-53E0048BBDC1}" type="sibTrans" cxnId="{CD913AEE-D528-481F-B952-9C6FDD393DB6}">
      <dgm:prSet/>
      <dgm:spPr/>
      <dgm:t>
        <a:bodyPr/>
        <a:lstStyle/>
        <a:p>
          <a:endParaRPr lang="it-IT"/>
        </a:p>
      </dgm:t>
    </dgm:pt>
    <dgm:pt modelId="{791B3A13-F91C-4D9A-A362-76C6C1EBDC2E}" type="pres">
      <dgm:prSet presAssocID="{61B5836A-BB10-4BCD-8639-5B8D55593D49}" presName="CompostProcess" presStyleCnt="0">
        <dgm:presLayoutVars>
          <dgm:dir/>
          <dgm:resizeHandles val="exact"/>
        </dgm:presLayoutVars>
      </dgm:prSet>
      <dgm:spPr/>
      <dgm:t>
        <a:bodyPr/>
        <a:lstStyle/>
        <a:p>
          <a:endParaRPr lang="it-IT"/>
        </a:p>
      </dgm:t>
    </dgm:pt>
    <dgm:pt modelId="{16F2B71D-BA69-424C-BE26-F8C34F36BBBE}" type="pres">
      <dgm:prSet presAssocID="{61B5836A-BB10-4BCD-8639-5B8D55593D49}" presName="arrow" presStyleLbl="bgShp" presStyleIdx="0" presStyleCnt="1"/>
      <dgm:spPr>
        <a:solidFill>
          <a:schemeClr val="tx2">
            <a:lumMod val="75000"/>
          </a:schemeClr>
        </a:solidFill>
      </dgm:spPr>
    </dgm:pt>
    <dgm:pt modelId="{CA445C83-C589-4E6C-B291-3BFCE01A450E}" type="pres">
      <dgm:prSet presAssocID="{61B5836A-BB10-4BCD-8639-5B8D55593D49}" presName="linearProcess" presStyleCnt="0"/>
      <dgm:spPr/>
    </dgm:pt>
    <dgm:pt modelId="{CBD55474-F01E-4769-837F-DD0FAC31CFEA}" type="pres">
      <dgm:prSet presAssocID="{BB36E046-27BD-4F7A-BCBC-0E7719F75DAE}" presName="textNode" presStyleLbl="node1" presStyleIdx="0" presStyleCnt="3" custScaleX="51869" custScaleY="194022" custLinFactX="-7775" custLinFactNeighborX="-100000" custLinFactNeighborY="470">
        <dgm:presLayoutVars>
          <dgm:bulletEnabled val="1"/>
        </dgm:presLayoutVars>
      </dgm:prSet>
      <dgm:spPr/>
      <dgm:t>
        <a:bodyPr/>
        <a:lstStyle/>
        <a:p>
          <a:endParaRPr lang="it-IT"/>
        </a:p>
      </dgm:t>
    </dgm:pt>
    <dgm:pt modelId="{52975B77-FCFC-4756-8428-5514EDF3165B}" type="pres">
      <dgm:prSet presAssocID="{201EBAC9-E608-4A41-B2BA-A28748FCA68D}" presName="sibTrans" presStyleCnt="0"/>
      <dgm:spPr/>
    </dgm:pt>
    <dgm:pt modelId="{27608416-7BD8-4E0D-A160-6E51A5CF6022}" type="pres">
      <dgm:prSet presAssocID="{EBEDBF66-0E16-4BAB-8BA1-9ED5386A1107}" presName="textNode" presStyleLbl="node1" presStyleIdx="1" presStyleCnt="3" custScaleX="69992" custScaleY="237422" custLinFactX="-3411" custLinFactNeighborX="-100000" custLinFactNeighborY="-2660">
        <dgm:presLayoutVars>
          <dgm:bulletEnabled val="1"/>
        </dgm:presLayoutVars>
      </dgm:prSet>
      <dgm:spPr/>
      <dgm:t>
        <a:bodyPr/>
        <a:lstStyle/>
        <a:p>
          <a:endParaRPr lang="it-IT"/>
        </a:p>
      </dgm:t>
    </dgm:pt>
    <dgm:pt modelId="{95EB499F-8119-49AA-9D9A-555AFC520EBB}" type="pres">
      <dgm:prSet presAssocID="{E495801C-EA10-4BEC-AAEA-3EEEF1E51BAF}" presName="sibTrans" presStyleCnt="0"/>
      <dgm:spPr/>
    </dgm:pt>
    <dgm:pt modelId="{B67D2837-8FE7-4894-83A0-3261907ABAB5}" type="pres">
      <dgm:prSet presAssocID="{78586E65-4522-4642-B773-7F00E7E5B590}" presName="textNode" presStyleLbl="node1" presStyleIdx="2" presStyleCnt="3" custScaleX="46064" custScaleY="198336" custLinFactX="-9540" custLinFactNeighborX="-100000" custLinFactNeighborY="-438">
        <dgm:presLayoutVars>
          <dgm:bulletEnabled val="1"/>
        </dgm:presLayoutVars>
      </dgm:prSet>
      <dgm:spPr/>
      <dgm:t>
        <a:bodyPr/>
        <a:lstStyle/>
        <a:p>
          <a:endParaRPr lang="it-IT"/>
        </a:p>
      </dgm:t>
    </dgm:pt>
  </dgm:ptLst>
  <dgm:cxnLst>
    <dgm:cxn modelId="{01B869C9-818B-43A9-A4C5-A29E1CA4FF86}" type="presOf" srcId="{78586E65-4522-4642-B773-7F00E7E5B590}" destId="{B67D2837-8FE7-4894-83A0-3261907ABAB5}" srcOrd="0" destOrd="0" presId="urn:microsoft.com/office/officeart/2005/8/layout/hProcess9"/>
    <dgm:cxn modelId="{C7470E78-A646-47BE-9813-FB72E66B5258}" type="presOf" srcId="{BB36E046-27BD-4F7A-BCBC-0E7719F75DAE}" destId="{CBD55474-F01E-4769-837F-DD0FAC31CFEA}" srcOrd="0" destOrd="0" presId="urn:microsoft.com/office/officeart/2005/8/layout/hProcess9"/>
    <dgm:cxn modelId="{5A31ECFF-8A5F-439F-BD78-C5B8FADE9B92}" type="presOf" srcId="{EBEDBF66-0E16-4BAB-8BA1-9ED5386A1107}" destId="{27608416-7BD8-4E0D-A160-6E51A5CF6022}" srcOrd="0" destOrd="0" presId="urn:microsoft.com/office/officeart/2005/8/layout/hProcess9"/>
    <dgm:cxn modelId="{3BB611C8-3B52-466E-83C2-E7F214E6FF0E}" srcId="{61B5836A-BB10-4BCD-8639-5B8D55593D49}" destId="{EBEDBF66-0E16-4BAB-8BA1-9ED5386A1107}" srcOrd="1" destOrd="0" parTransId="{FC4EE692-1F28-410E-8BD2-688037A36009}" sibTransId="{E495801C-EA10-4BEC-AAEA-3EEEF1E51BAF}"/>
    <dgm:cxn modelId="{CD913AEE-D528-481F-B952-9C6FDD393DB6}" srcId="{61B5836A-BB10-4BCD-8639-5B8D55593D49}" destId="{78586E65-4522-4642-B773-7F00E7E5B590}" srcOrd="2" destOrd="0" parTransId="{F1048599-5EF1-4EB3-AD64-4AE91FB4FE98}" sibTransId="{DAD0DBE2-4347-4D56-8B9B-53E0048BBDC1}"/>
    <dgm:cxn modelId="{DB785C3A-410E-4298-B26B-86C530885DA6}" type="presOf" srcId="{61B5836A-BB10-4BCD-8639-5B8D55593D49}" destId="{791B3A13-F91C-4D9A-A362-76C6C1EBDC2E}" srcOrd="0" destOrd="0" presId="urn:microsoft.com/office/officeart/2005/8/layout/hProcess9"/>
    <dgm:cxn modelId="{634BF17D-0C30-4A9C-98FD-5BDB62C900E8}" srcId="{61B5836A-BB10-4BCD-8639-5B8D55593D49}" destId="{BB36E046-27BD-4F7A-BCBC-0E7719F75DAE}" srcOrd="0" destOrd="0" parTransId="{18C00991-A3E6-4938-987E-04B0CC104815}" sibTransId="{201EBAC9-E608-4A41-B2BA-A28748FCA68D}"/>
    <dgm:cxn modelId="{4D0666EF-DF64-4184-9DE0-8031EEE357C4}" type="presParOf" srcId="{791B3A13-F91C-4D9A-A362-76C6C1EBDC2E}" destId="{16F2B71D-BA69-424C-BE26-F8C34F36BBBE}" srcOrd="0" destOrd="0" presId="urn:microsoft.com/office/officeart/2005/8/layout/hProcess9"/>
    <dgm:cxn modelId="{D6AC3F7A-2388-4AF6-8153-A74BEE3896A2}" type="presParOf" srcId="{791B3A13-F91C-4D9A-A362-76C6C1EBDC2E}" destId="{CA445C83-C589-4E6C-B291-3BFCE01A450E}" srcOrd="1" destOrd="0" presId="urn:microsoft.com/office/officeart/2005/8/layout/hProcess9"/>
    <dgm:cxn modelId="{198C8048-1E83-4031-A6E3-5C4F746C8118}" type="presParOf" srcId="{CA445C83-C589-4E6C-B291-3BFCE01A450E}" destId="{CBD55474-F01E-4769-837F-DD0FAC31CFEA}" srcOrd="0" destOrd="0" presId="urn:microsoft.com/office/officeart/2005/8/layout/hProcess9"/>
    <dgm:cxn modelId="{463EA4E7-4046-4176-949D-17540566BCE8}" type="presParOf" srcId="{CA445C83-C589-4E6C-B291-3BFCE01A450E}" destId="{52975B77-FCFC-4756-8428-5514EDF3165B}" srcOrd="1" destOrd="0" presId="urn:microsoft.com/office/officeart/2005/8/layout/hProcess9"/>
    <dgm:cxn modelId="{AD61CB57-F61E-4B87-B3BB-058BABD9C3D9}" type="presParOf" srcId="{CA445C83-C589-4E6C-B291-3BFCE01A450E}" destId="{27608416-7BD8-4E0D-A160-6E51A5CF6022}" srcOrd="2" destOrd="0" presId="urn:microsoft.com/office/officeart/2005/8/layout/hProcess9"/>
    <dgm:cxn modelId="{C4FC0543-0978-4D24-B99D-33F46320E41D}" type="presParOf" srcId="{CA445C83-C589-4E6C-B291-3BFCE01A450E}" destId="{95EB499F-8119-49AA-9D9A-555AFC520EBB}" srcOrd="3" destOrd="0" presId="urn:microsoft.com/office/officeart/2005/8/layout/hProcess9"/>
    <dgm:cxn modelId="{6B71DFB0-E55A-4F78-AE37-34494A4D3BA3}" type="presParOf" srcId="{CA445C83-C589-4E6C-B291-3BFCE01A450E}" destId="{B67D2837-8FE7-4894-83A0-3261907ABAB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150120-1F99-4E86-BF61-D525631DE16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it-IT"/>
        </a:p>
      </dgm:t>
    </dgm:pt>
    <dgm:pt modelId="{53ED3D48-9626-4364-BEFE-5CDDD9E7433F}">
      <dgm:prSet phldrT="[Testo]" custT="1"/>
      <dgm:spPr>
        <a:solidFill>
          <a:schemeClr val="accent2"/>
        </a:solidFill>
      </dgm:spPr>
      <dgm:t>
        <a:bodyPr/>
        <a:lstStyle/>
        <a:p>
          <a:pPr algn="ctr" defTabSz="1066800">
            <a:lnSpc>
              <a:spcPct val="90000"/>
            </a:lnSpc>
            <a:spcBef>
              <a:spcPct val="0"/>
            </a:spcBef>
            <a:spcAft>
              <a:spcPct val="35000"/>
            </a:spcAft>
          </a:pPr>
          <a:endParaRPr lang="it-IT" sz="2400" b="1" dirty="0" smtClean="0">
            <a:latin typeface="Bookman Old Style" pitchFamily="18" charset="0"/>
          </a:endParaRPr>
        </a:p>
        <a:p>
          <a:pPr algn="ctr" defTabSz="1066800">
            <a:lnSpc>
              <a:spcPct val="90000"/>
            </a:lnSpc>
            <a:spcBef>
              <a:spcPct val="0"/>
            </a:spcBef>
            <a:spcAft>
              <a:spcPct val="35000"/>
            </a:spcAft>
          </a:pPr>
          <a:endParaRPr lang="it-IT" sz="2400" b="1" dirty="0" smtClean="0">
            <a:latin typeface="Bookman Old Style" pitchFamily="18" charset="0"/>
          </a:endParaRPr>
        </a:p>
        <a:p>
          <a:pPr algn="ctr" defTabSz="1066800">
            <a:lnSpc>
              <a:spcPct val="90000"/>
            </a:lnSpc>
            <a:spcBef>
              <a:spcPct val="0"/>
            </a:spcBef>
            <a:spcAft>
              <a:spcPct val="35000"/>
            </a:spcAft>
          </a:pPr>
          <a:endParaRPr lang="it-IT" sz="3200" b="1" dirty="0" smtClean="0">
            <a:solidFill>
              <a:srgbClr val="FFC000"/>
            </a:solidFill>
            <a:latin typeface="Bookman Old Style" pitchFamily="18" charset="0"/>
          </a:endParaRPr>
        </a:p>
        <a:p>
          <a:pPr algn="ctr" defTabSz="1066800">
            <a:lnSpc>
              <a:spcPct val="90000"/>
            </a:lnSpc>
            <a:spcBef>
              <a:spcPct val="0"/>
            </a:spcBef>
            <a:spcAft>
              <a:spcPct val="35000"/>
            </a:spcAft>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r>
            <a:rPr lang="it-IT" sz="1600" b="1" dirty="0" smtClean="0">
              <a:solidFill>
                <a:srgbClr val="FFC000"/>
              </a:solidFill>
              <a:latin typeface="Bookman Old Style" pitchFamily="18" charset="0"/>
            </a:rPr>
            <a:t>IMPRENDITORE</a:t>
          </a:r>
        </a:p>
        <a:p>
          <a:pPr algn="ctr" defTabSz="1066800">
            <a:lnSpc>
              <a:spcPct val="90000"/>
            </a:lnSpc>
            <a:spcBef>
              <a:spcPct val="0"/>
            </a:spcBef>
            <a:spcAft>
              <a:spcPct val="35000"/>
            </a:spcAft>
          </a:pPr>
          <a:endParaRPr lang="it-IT" sz="1000" b="1" dirty="0" smtClean="0">
            <a:solidFill>
              <a:srgbClr val="FFC000"/>
            </a:solidFill>
            <a:latin typeface="Bookman Old Style" pitchFamily="18" charset="0"/>
          </a:endParaRPr>
        </a:p>
        <a:p>
          <a:pPr algn="ctr" defTabSz="1066800">
            <a:lnSpc>
              <a:spcPct val="90000"/>
            </a:lnSpc>
            <a:spcBef>
              <a:spcPct val="0"/>
            </a:spcBef>
            <a:spcAft>
              <a:spcPct val="35000"/>
            </a:spcAft>
          </a:pPr>
          <a:r>
            <a:rPr lang="it-IT" sz="2800" dirty="0" smtClean="0"/>
            <a:t/>
          </a:r>
          <a:br>
            <a:rPr lang="it-IT" sz="2800" dirty="0" smtClean="0"/>
          </a:br>
          <a:endParaRPr lang="it-IT" sz="2800" b="1" dirty="0" smtClean="0">
            <a:solidFill>
              <a:srgbClr val="FFC000"/>
            </a:solidFill>
            <a:latin typeface="Bookman Old Style" pitchFamily="18" charset="0"/>
          </a:endParaRPr>
        </a:p>
        <a:p>
          <a:pPr algn="ctr" defTabSz="1066800">
            <a:lnSpc>
              <a:spcPct val="90000"/>
            </a:lnSpc>
            <a:spcBef>
              <a:spcPct val="0"/>
            </a:spcBef>
            <a:spcAft>
              <a:spcPct val="35000"/>
            </a:spcAft>
          </a:pPr>
          <a:endParaRPr lang="it-IT" sz="3200" b="1" dirty="0" smtClean="0">
            <a:solidFill>
              <a:srgbClr val="FFC000"/>
            </a:solidFill>
            <a:latin typeface="Bookman Old Style" pitchFamily="18" charset="0"/>
          </a:endParaRPr>
        </a:p>
        <a:p>
          <a:pPr algn="ctr" defTabSz="1066800">
            <a:lnSpc>
              <a:spcPct val="90000"/>
            </a:lnSpc>
            <a:spcBef>
              <a:spcPct val="0"/>
            </a:spcBef>
            <a:spcAft>
              <a:spcPct val="35000"/>
            </a:spcAft>
          </a:pPr>
          <a:r>
            <a:rPr lang="it-IT" sz="3200" b="1" dirty="0" smtClean="0">
              <a:solidFill>
                <a:srgbClr val="FFC000"/>
              </a:solidFill>
              <a:latin typeface="Bookman Old Style" pitchFamily="18" charset="0"/>
            </a:rPr>
            <a:t>Dirigente</a:t>
          </a:r>
          <a:endParaRPr lang="it-IT" sz="3200" b="1" dirty="0">
            <a:solidFill>
              <a:srgbClr val="FFC000"/>
            </a:solidFill>
            <a:latin typeface="Bookman Old Style" pitchFamily="18" charset="0"/>
          </a:endParaRPr>
        </a:p>
      </dgm:t>
    </dgm:pt>
    <dgm:pt modelId="{7A9EEC50-1ED0-4B8D-A6A1-43B68A891745}" type="parTrans" cxnId="{91FC9320-997E-4055-90F1-2C8D69D234AC}">
      <dgm:prSet/>
      <dgm:spPr/>
      <dgm:t>
        <a:bodyPr/>
        <a:lstStyle/>
        <a:p>
          <a:pPr algn="l"/>
          <a:endParaRPr lang="it-IT" sz="2400"/>
        </a:p>
      </dgm:t>
    </dgm:pt>
    <dgm:pt modelId="{360FE031-9A6F-4F6C-8447-043819966F9C}" type="sibTrans" cxnId="{91FC9320-997E-4055-90F1-2C8D69D234AC}">
      <dgm:prSet/>
      <dgm:spPr/>
      <dgm:t>
        <a:bodyPr/>
        <a:lstStyle/>
        <a:p>
          <a:pPr algn="l"/>
          <a:endParaRPr lang="it-IT" sz="2400"/>
        </a:p>
      </dgm:t>
    </dgm:pt>
    <dgm:pt modelId="{35434413-0B07-4950-9776-739FEA0C7CE1}">
      <dgm:prSet phldrT="[Testo]" custT="1"/>
      <dgm:spPr>
        <a:solidFill>
          <a:schemeClr val="accent2"/>
        </a:solidFill>
        <a:ln w="28575">
          <a:solidFill>
            <a:schemeClr val="tx1"/>
          </a:solidFill>
        </a:ln>
      </dgm:spPr>
      <dgm:t>
        <a:bodyPr/>
        <a:lstStyle/>
        <a:p>
          <a:pPr algn="l">
            <a:lnSpc>
              <a:spcPct val="100000"/>
            </a:lnSpc>
            <a:spcAft>
              <a:spcPts val="0"/>
            </a:spcAft>
          </a:pPr>
          <a:r>
            <a:rPr lang="it-IT" sz="2000" b="1" dirty="0" smtClean="0">
              <a:solidFill>
                <a:srgbClr val="FFFF00"/>
              </a:solidFill>
            </a:rPr>
            <a:t>         PREPOSTI</a:t>
          </a:r>
        </a:p>
        <a:p>
          <a:pPr algn="ctr">
            <a:lnSpc>
              <a:spcPct val="100000"/>
            </a:lnSpc>
            <a:spcAft>
              <a:spcPts val="0"/>
            </a:spcAft>
          </a:pPr>
          <a:endParaRPr lang="it-IT" sz="2000" b="1" dirty="0" smtClean="0">
            <a:solidFill>
              <a:srgbClr val="FF0000"/>
            </a:solidFill>
          </a:endParaRPr>
        </a:p>
        <a:p>
          <a:pPr algn="ctr">
            <a:lnSpc>
              <a:spcPct val="100000"/>
            </a:lnSpc>
            <a:spcAft>
              <a:spcPts val="0"/>
            </a:spcAft>
          </a:pPr>
          <a:endParaRPr lang="it-IT" sz="2000" b="1" dirty="0" smtClean="0">
            <a:solidFill>
              <a:srgbClr val="FF0000"/>
            </a:solidFill>
          </a:endParaRPr>
        </a:p>
        <a:p>
          <a:pPr algn="ctr">
            <a:lnSpc>
              <a:spcPct val="100000"/>
            </a:lnSpc>
            <a:spcAft>
              <a:spcPts val="0"/>
            </a:spcAft>
          </a:pPr>
          <a:r>
            <a:rPr lang="it-IT" sz="2000" b="1" dirty="0" smtClean="0">
              <a:solidFill>
                <a:srgbClr val="FFFF00"/>
              </a:solidFill>
            </a:rPr>
            <a:t>LAVORATORI</a:t>
          </a:r>
        </a:p>
      </dgm:t>
    </dgm:pt>
    <dgm:pt modelId="{CF3C5F2C-881A-4FC1-9A8F-9ADECA2351A3}" type="parTrans" cxnId="{D90C1B2B-1EDE-4910-BD10-9560E04342B2}">
      <dgm:prSet/>
      <dgm:spPr/>
      <dgm:t>
        <a:bodyPr/>
        <a:lstStyle/>
        <a:p>
          <a:pPr algn="l"/>
          <a:endParaRPr lang="it-IT" sz="2400"/>
        </a:p>
      </dgm:t>
    </dgm:pt>
    <dgm:pt modelId="{ED8A861B-E984-4A47-83F2-F44819646B0E}" type="sibTrans" cxnId="{D90C1B2B-1EDE-4910-BD10-9560E04342B2}">
      <dgm:prSet/>
      <dgm:spPr/>
      <dgm:t>
        <a:bodyPr/>
        <a:lstStyle/>
        <a:p>
          <a:pPr algn="l"/>
          <a:endParaRPr lang="it-IT" sz="2400"/>
        </a:p>
      </dgm:t>
    </dgm:pt>
    <dgm:pt modelId="{C894CCDC-F960-4311-9BBD-B6AD7A58FC03}">
      <dgm:prSet phldrT="[Testo]" custT="1">
        <dgm:style>
          <a:lnRef idx="1">
            <a:schemeClr val="accent4"/>
          </a:lnRef>
          <a:fillRef idx="3">
            <a:schemeClr val="accent4"/>
          </a:fillRef>
          <a:effectRef idx="2">
            <a:schemeClr val="accent4"/>
          </a:effectRef>
          <a:fontRef idx="minor">
            <a:schemeClr val="lt1"/>
          </a:fontRef>
        </dgm:style>
      </dgm:prSet>
      <dgm:spPr>
        <a:solidFill>
          <a:schemeClr val="accent2"/>
        </a:solidFill>
        <a:ln w="28575">
          <a:solidFill>
            <a:schemeClr val="tx1"/>
          </a:solidFill>
        </a:ln>
      </dgm:spPr>
      <dgm:t>
        <a:bodyPr/>
        <a:lstStyle/>
        <a:p>
          <a:pPr algn="l" defTabSz="1244600">
            <a:lnSpc>
              <a:spcPct val="90000"/>
            </a:lnSpc>
            <a:spcBef>
              <a:spcPct val="0"/>
            </a:spcBef>
            <a:spcAft>
              <a:spcPts val="0"/>
            </a:spcAft>
          </a:pPr>
          <a:r>
            <a:rPr lang="it-IT" sz="2000" b="1" dirty="0" smtClean="0">
              <a:solidFill>
                <a:srgbClr val="FFC000"/>
              </a:solidFill>
            </a:rPr>
            <a:t>DIRIGENTI</a:t>
          </a:r>
        </a:p>
      </dgm:t>
    </dgm:pt>
    <dgm:pt modelId="{F3E41B0E-8B24-468F-A56C-01DD2F165F7F}" type="sibTrans" cxnId="{647D2FBE-48D8-4FC2-B115-873B81092DD9}">
      <dgm:prSet/>
      <dgm:spPr/>
      <dgm:t>
        <a:bodyPr/>
        <a:lstStyle/>
        <a:p>
          <a:pPr algn="l"/>
          <a:endParaRPr lang="it-IT" sz="2400"/>
        </a:p>
      </dgm:t>
    </dgm:pt>
    <dgm:pt modelId="{138DD1FC-6BB8-4A28-94C3-90D53F7D64ED}" type="parTrans" cxnId="{647D2FBE-48D8-4FC2-B115-873B81092DD9}">
      <dgm:prSet/>
      <dgm:spPr/>
      <dgm:t>
        <a:bodyPr/>
        <a:lstStyle/>
        <a:p>
          <a:pPr algn="l"/>
          <a:endParaRPr lang="it-IT" sz="2400"/>
        </a:p>
      </dgm:t>
    </dgm:pt>
    <dgm:pt modelId="{39072300-81DA-42A9-8215-799C022759E3}" type="pres">
      <dgm:prSet presAssocID="{C3150120-1F99-4E86-BF61-D525631DE16C}" presName="Name0" presStyleCnt="0">
        <dgm:presLayoutVars>
          <dgm:dir/>
          <dgm:animLvl val="lvl"/>
          <dgm:resizeHandles val="exact"/>
        </dgm:presLayoutVars>
      </dgm:prSet>
      <dgm:spPr/>
      <dgm:t>
        <a:bodyPr/>
        <a:lstStyle/>
        <a:p>
          <a:endParaRPr lang="it-IT"/>
        </a:p>
      </dgm:t>
    </dgm:pt>
    <dgm:pt modelId="{8028AFEC-A221-4475-85F4-AFEF57A8BDD8}" type="pres">
      <dgm:prSet presAssocID="{53ED3D48-9626-4364-BEFE-5CDDD9E7433F}" presName="Name8" presStyleCnt="0"/>
      <dgm:spPr/>
      <dgm:t>
        <a:bodyPr/>
        <a:lstStyle/>
        <a:p>
          <a:endParaRPr lang="it-IT"/>
        </a:p>
      </dgm:t>
    </dgm:pt>
    <dgm:pt modelId="{6544188D-4866-4FAF-9FFD-9407C2B9234D}" type="pres">
      <dgm:prSet presAssocID="{53ED3D48-9626-4364-BEFE-5CDDD9E7433F}" presName="level" presStyleLbl="node1" presStyleIdx="0" presStyleCnt="3" custScaleX="100091" custScaleY="47879" custLinFactNeighborX="-3857" custLinFactNeighborY="8170">
        <dgm:presLayoutVars>
          <dgm:chMax val="1"/>
          <dgm:bulletEnabled val="1"/>
        </dgm:presLayoutVars>
      </dgm:prSet>
      <dgm:spPr/>
      <dgm:t>
        <a:bodyPr/>
        <a:lstStyle/>
        <a:p>
          <a:endParaRPr lang="it-IT"/>
        </a:p>
      </dgm:t>
    </dgm:pt>
    <dgm:pt modelId="{6772C7C9-8006-4D4F-B0EA-DCCC82959759}" type="pres">
      <dgm:prSet presAssocID="{53ED3D48-9626-4364-BEFE-5CDDD9E7433F}" presName="levelTx" presStyleLbl="revTx" presStyleIdx="0" presStyleCnt="0">
        <dgm:presLayoutVars>
          <dgm:chMax val="1"/>
          <dgm:bulletEnabled val="1"/>
        </dgm:presLayoutVars>
      </dgm:prSet>
      <dgm:spPr/>
      <dgm:t>
        <a:bodyPr/>
        <a:lstStyle/>
        <a:p>
          <a:endParaRPr lang="it-IT"/>
        </a:p>
      </dgm:t>
    </dgm:pt>
    <dgm:pt modelId="{4EF49B9D-6953-4AE0-A24C-9105974EA8E5}" type="pres">
      <dgm:prSet presAssocID="{C894CCDC-F960-4311-9BBD-B6AD7A58FC03}" presName="Name8" presStyleCnt="0"/>
      <dgm:spPr/>
      <dgm:t>
        <a:bodyPr/>
        <a:lstStyle/>
        <a:p>
          <a:endParaRPr lang="it-IT"/>
        </a:p>
      </dgm:t>
    </dgm:pt>
    <dgm:pt modelId="{B32D54EA-9404-42C1-9F08-6DAC61E3D504}" type="pres">
      <dgm:prSet presAssocID="{C894CCDC-F960-4311-9BBD-B6AD7A58FC03}" presName="level" presStyleLbl="node1" presStyleIdx="1" presStyleCnt="3" custScaleX="100557" custScaleY="38971" custLinFactNeighborX="-2062" custLinFactNeighborY="8084">
        <dgm:presLayoutVars>
          <dgm:chMax val="1"/>
          <dgm:bulletEnabled val="1"/>
        </dgm:presLayoutVars>
      </dgm:prSet>
      <dgm:spPr/>
      <dgm:t>
        <a:bodyPr/>
        <a:lstStyle/>
        <a:p>
          <a:endParaRPr lang="it-IT"/>
        </a:p>
      </dgm:t>
    </dgm:pt>
    <dgm:pt modelId="{353779BF-824E-43E3-810E-9E1F40706313}" type="pres">
      <dgm:prSet presAssocID="{C894CCDC-F960-4311-9BBD-B6AD7A58FC03}" presName="levelTx" presStyleLbl="revTx" presStyleIdx="0" presStyleCnt="0">
        <dgm:presLayoutVars>
          <dgm:chMax val="1"/>
          <dgm:bulletEnabled val="1"/>
        </dgm:presLayoutVars>
      </dgm:prSet>
      <dgm:spPr/>
      <dgm:t>
        <a:bodyPr/>
        <a:lstStyle/>
        <a:p>
          <a:endParaRPr lang="it-IT"/>
        </a:p>
      </dgm:t>
    </dgm:pt>
    <dgm:pt modelId="{878AB296-89B8-4D37-BF4E-DB855C84E20F}" type="pres">
      <dgm:prSet presAssocID="{35434413-0B07-4950-9776-739FEA0C7CE1}" presName="Name8" presStyleCnt="0"/>
      <dgm:spPr/>
      <dgm:t>
        <a:bodyPr/>
        <a:lstStyle/>
        <a:p>
          <a:endParaRPr lang="it-IT"/>
        </a:p>
      </dgm:t>
    </dgm:pt>
    <dgm:pt modelId="{7D4C304F-BA89-417B-92DB-C8E0F2F14843}" type="pres">
      <dgm:prSet presAssocID="{35434413-0B07-4950-9776-739FEA0C7CE1}" presName="level" presStyleLbl="node1" presStyleIdx="2" presStyleCnt="3" custScaleX="92325" custScaleY="34855" custLinFactNeighborX="-1118" custLinFactNeighborY="-1710">
        <dgm:presLayoutVars>
          <dgm:chMax val="1"/>
          <dgm:bulletEnabled val="1"/>
        </dgm:presLayoutVars>
      </dgm:prSet>
      <dgm:spPr/>
      <dgm:t>
        <a:bodyPr/>
        <a:lstStyle/>
        <a:p>
          <a:endParaRPr lang="it-IT"/>
        </a:p>
      </dgm:t>
    </dgm:pt>
    <dgm:pt modelId="{7DFE4C07-4FE6-4514-942E-1D6759D731E4}" type="pres">
      <dgm:prSet presAssocID="{35434413-0B07-4950-9776-739FEA0C7CE1}" presName="levelTx" presStyleLbl="revTx" presStyleIdx="0" presStyleCnt="0">
        <dgm:presLayoutVars>
          <dgm:chMax val="1"/>
          <dgm:bulletEnabled val="1"/>
        </dgm:presLayoutVars>
      </dgm:prSet>
      <dgm:spPr/>
      <dgm:t>
        <a:bodyPr/>
        <a:lstStyle/>
        <a:p>
          <a:endParaRPr lang="it-IT"/>
        </a:p>
      </dgm:t>
    </dgm:pt>
  </dgm:ptLst>
  <dgm:cxnLst>
    <dgm:cxn modelId="{91FC9320-997E-4055-90F1-2C8D69D234AC}" srcId="{C3150120-1F99-4E86-BF61-D525631DE16C}" destId="{53ED3D48-9626-4364-BEFE-5CDDD9E7433F}" srcOrd="0" destOrd="0" parTransId="{7A9EEC50-1ED0-4B8D-A6A1-43B68A891745}" sibTransId="{360FE031-9A6F-4F6C-8447-043819966F9C}"/>
    <dgm:cxn modelId="{6F00B034-6FFA-4A50-927D-60515A81DB9E}" type="presOf" srcId="{C894CCDC-F960-4311-9BBD-B6AD7A58FC03}" destId="{353779BF-824E-43E3-810E-9E1F40706313}" srcOrd="1" destOrd="0" presId="urn:microsoft.com/office/officeart/2005/8/layout/pyramid1"/>
    <dgm:cxn modelId="{A7576F58-DB4B-48E3-87A4-EDF26848E429}" type="presOf" srcId="{35434413-0B07-4950-9776-739FEA0C7CE1}" destId="{7D4C304F-BA89-417B-92DB-C8E0F2F14843}" srcOrd="0" destOrd="0" presId="urn:microsoft.com/office/officeart/2005/8/layout/pyramid1"/>
    <dgm:cxn modelId="{647D2FBE-48D8-4FC2-B115-873B81092DD9}" srcId="{C3150120-1F99-4E86-BF61-D525631DE16C}" destId="{C894CCDC-F960-4311-9BBD-B6AD7A58FC03}" srcOrd="1" destOrd="0" parTransId="{138DD1FC-6BB8-4A28-94C3-90D53F7D64ED}" sibTransId="{F3E41B0E-8B24-468F-A56C-01DD2F165F7F}"/>
    <dgm:cxn modelId="{2C9DB90B-265A-4092-BD49-617D2EE885AA}" type="presOf" srcId="{C3150120-1F99-4E86-BF61-D525631DE16C}" destId="{39072300-81DA-42A9-8215-799C022759E3}" srcOrd="0" destOrd="0" presId="urn:microsoft.com/office/officeart/2005/8/layout/pyramid1"/>
    <dgm:cxn modelId="{80F37CEB-AB9D-4E69-864D-D6C74EF949F4}" type="presOf" srcId="{53ED3D48-9626-4364-BEFE-5CDDD9E7433F}" destId="{6544188D-4866-4FAF-9FFD-9407C2B9234D}" srcOrd="0" destOrd="0" presId="urn:microsoft.com/office/officeart/2005/8/layout/pyramid1"/>
    <dgm:cxn modelId="{3BA37F25-700A-4BD5-A399-3F188398D2B2}" type="presOf" srcId="{53ED3D48-9626-4364-BEFE-5CDDD9E7433F}" destId="{6772C7C9-8006-4D4F-B0EA-DCCC82959759}" srcOrd="1" destOrd="0" presId="urn:microsoft.com/office/officeart/2005/8/layout/pyramid1"/>
    <dgm:cxn modelId="{A5A60275-F16C-4562-B55B-936F07087D4D}" type="presOf" srcId="{35434413-0B07-4950-9776-739FEA0C7CE1}" destId="{7DFE4C07-4FE6-4514-942E-1D6759D731E4}" srcOrd="1" destOrd="0" presId="urn:microsoft.com/office/officeart/2005/8/layout/pyramid1"/>
    <dgm:cxn modelId="{CA0A6F71-5324-4452-BF99-DDE0DDB32A25}" type="presOf" srcId="{C894CCDC-F960-4311-9BBD-B6AD7A58FC03}" destId="{B32D54EA-9404-42C1-9F08-6DAC61E3D504}" srcOrd="0" destOrd="0" presId="urn:microsoft.com/office/officeart/2005/8/layout/pyramid1"/>
    <dgm:cxn modelId="{D90C1B2B-1EDE-4910-BD10-9560E04342B2}" srcId="{C3150120-1F99-4E86-BF61-D525631DE16C}" destId="{35434413-0B07-4950-9776-739FEA0C7CE1}" srcOrd="2" destOrd="0" parTransId="{CF3C5F2C-881A-4FC1-9A8F-9ADECA2351A3}" sibTransId="{ED8A861B-E984-4A47-83F2-F44819646B0E}"/>
    <dgm:cxn modelId="{6B6B2C43-6439-4A9A-9F09-CCECBC18072C}" type="presParOf" srcId="{39072300-81DA-42A9-8215-799C022759E3}" destId="{8028AFEC-A221-4475-85F4-AFEF57A8BDD8}" srcOrd="0" destOrd="0" presId="urn:microsoft.com/office/officeart/2005/8/layout/pyramid1"/>
    <dgm:cxn modelId="{7B471472-C09E-4C1B-8424-1679F59D8FFD}" type="presParOf" srcId="{8028AFEC-A221-4475-85F4-AFEF57A8BDD8}" destId="{6544188D-4866-4FAF-9FFD-9407C2B9234D}" srcOrd="0" destOrd="0" presId="urn:microsoft.com/office/officeart/2005/8/layout/pyramid1"/>
    <dgm:cxn modelId="{89C08A70-3EF3-422D-9FE5-A965913A640D}" type="presParOf" srcId="{8028AFEC-A221-4475-85F4-AFEF57A8BDD8}" destId="{6772C7C9-8006-4D4F-B0EA-DCCC82959759}" srcOrd="1" destOrd="0" presId="urn:microsoft.com/office/officeart/2005/8/layout/pyramid1"/>
    <dgm:cxn modelId="{DA4FD53C-4C5E-4759-A3D1-964BD64128FB}" type="presParOf" srcId="{39072300-81DA-42A9-8215-799C022759E3}" destId="{4EF49B9D-6953-4AE0-A24C-9105974EA8E5}" srcOrd="1" destOrd="0" presId="urn:microsoft.com/office/officeart/2005/8/layout/pyramid1"/>
    <dgm:cxn modelId="{87EC4528-DAF6-49BA-980C-1F83E472F64A}" type="presParOf" srcId="{4EF49B9D-6953-4AE0-A24C-9105974EA8E5}" destId="{B32D54EA-9404-42C1-9F08-6DAC61E3D504}" srcOrd="0" destOrd="0" presId="urn:microsoft.com/office/officeart/2005/8/layout/pyramid1"/>
    <dgm:cxn modelId="{A73370FA-DF79-4D0D-B6C8-BB3E83B3C5D6}" type="presParOf" srcId="{4EF49B9D-6953-4AE0-A24C-9105974EA8E5}" destId="{353779BF-824E-43E3-810E-9E1F40706313}" srcOrd="1" destOrd="0" presId="urn:microsoft.com/office/officeart/2005/8/layout/pyramid1"/>
    <dgm:cxn modelId="{06D6960E-E32F-49B4-A663-1AA11D254900}" type="presParOf" srcId="{39072300-81DA-42A9-8215-799C022759E3}" destId="{878AB296-89B8-4D37-BF4E-DB855C84E20F}" srcOrd="2" destOrd="0" presId="urn:microsoft.com/office/officeart/2005/8/layout/pyramid1"/>
    <dgm:cxn modelId="{71DCFCF5-77A4-4057-B753-8435745BA2A8}" type="presParOf" srcId="{878AB296-89B8-4D37-BF4E-DB855C84E20F}" destId="{7D4C304F-BA89-417B-92DB-C8E0F2F14843}" srcOrd="0" destOrd="0" presId="urn:microsoft.com/office/officeart/2005/8/layout/pyramid1"/>
    <dgm:cxn modelId="{128BF6E1-203C-45B3-AD26-62903C60D5ED}" type="presParOf" srcId="{878AB296-89B8-4D37-BF4E-DB855C84E20F}" destId="{7DFE4C07-4FE6-4514-942E-1D6759D731E4}" srcOrd="1" destOrd="0" presId="urn:microsoft.com/office/officeart/2005/8/layout/pyramid1"/>
  </dgm:cxnLst>
  <dgm:bg>
    <a:effectLst>
      <a:innerShdw blurRad="63500" dist="50800">
        <a:prstClr val="black">
          <a:alpha val="50000"/>
        </a:prstClr>
      </a:inn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1EA4DE-E745-4E42-A57D-33B16009EF38}" type="doc">
      <dgm:prSet loTypeId="urn:microsoft.com/office/officeart/2005/8/layout/pyramid1" loCatId="pyramid" qsTypeId="urn:microsoft.com/office/officeart/2005/8/quickstyle/simple1" qsCatId="simple" csTypeId="urn:microsoft.com/office/officeart/2005/8/colors/accent1_2" csCatId="accent1" phldr="1"/>
      <dgm:spPr/>
    </dgm:pt>
    <dgm:pt modelId="{50774476-53AF-48F5-B7A9-658D6DDAC80B}">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Imprenditore</a:t>
          </a:r>
        </a:p>
        <a:p>
          <a:r>
            <a:rPr lang="it-IT" sz="20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1C778C02-7F16-496D-973E-C690700314B3}" type="parTrans" cxnId="{CF6206D0-7E18-4310-BA8F-AAE82D04037E}">
      <dgm:prSet/>
      <dgm:spPr/>
      <dgm:t>
        <a:bodyPr/>
        <a:lstStyle/>
        <a:p>
          <a:endParaRPr lang="it-IT"/>
        </a:p>
      </dgm:t>
    </dgm:pt>
    <dgm:pt modelId="{D3167349-BBC7-4D66-ADC1-68C9DB0E8844}" type="sibTrans" cxnId="{CF6206D0-7E18-4310-BA8F-AAE82D04037E}">
      <dgm:prSet/>
      <dgm:spPr/>
      <dgm:t>
        <a:bodyPr/>
        <a:lstStyle/>
        <a:p>
          <a:endParaRPr lang="it-IT"/>
        </a:p>
      </dgm:t>
    </dgm:pt>
    <dgm:pt modelId="{512C1CF4-A5B7-454A-AC6A-B5536EFE7F45}">
      <dgm:prSet phldrT="[Testo]" custT="1"/>
      <dgm:spPr>
        <a:solidFill>
          <a:schemeClr val="accent5">
            <a:lumMod val="60000"/>
            <a:lumOff val="40000"/>
          </a:schemeClr>
        </a:solidFill>
      </dgm:spPr>
      <dgm:t>
        <a:bodyPr/>
        <a:lstStyle/>
        <a:p>
          <a:pPr>
            <a:lnSpc>
              <a:spcPct val="90000"/>
            </a:lnSpc>
          </a:pPr>
          <a:r>
            <a:rPr lang="it-IT" sz="2000" dirty="0" smtClean="0">
              <a:latin typeface="Tahoma" panose="020B0604030504040204" pitchFamily="34" charset="0"/>
              <a:ea typeface="Tahoma" panose="020B0604030504040204" pitchFamily="34" charset="0"/>
              <a:cs typeface="Tahoma" panose="020B0604030504040204" pitchFamily="34" charset="0"/>
            </a:rPr>
            <a:t>Dirigente</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C47A4C34-B213-421A-83E6-BEC6EBB4D8F2}" type="parTrans" cxnId="{341BA16F-DA98-439C-BA1F-CB1B615D7E44}">
      <dgm:prSet/>
      <dgm:spPr/>
      <dgm:t>
        <a:bodyPr/>
        <a:lstStyle/>
        <a:p>
          <a:endParaRPr lang="it-IT"/>
        </a:p>
      </dgm:t>
    </dgm:pt>
    <dgm:pt modelId="{246646BB-7957-45EB-AEE0-44F76AE85B62}" type="sibTrans" cxnId="{341BA16F-DA98-439C-BA1F-CB1B615D7E44}">
      <dgm:prSet/>
      <dgm:spPr/>
      <dgm:t>
        <a:bodyPr/>
        <a:lstStyle/>
        <a:p>
          <a:endParaRPr lang="it-IT"/>
        </a:p>
      </dgm:t>
    </dgm:pt>
    <dgm:pt modelId="{32194DBA-A3BF-4B4F-9817-C084C1D321A4}">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Preposto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AFEA9706-03E2-429B-9A00-B41CDCE0CC54}" type="parTrans" cxnId="{B74E55B1-4548-422B-AA1A-C5D06A5E7E65}">
      <dgm:prSet/>
      <dgm:spPr/>
      <dgm:t>
        <a:bodyPr/>
        <a:lstStyle/>
        <a:p>
          <a:endParaRPr lang="it-IT"/>
        </a:p>
      </dgm:t>
    </dgm:pt>
    <dgm:pt modelId="{B9E74B9F-14D6-4E74-820B-9C8F1623EEAC}" type="sibTrans" cxnId="{B74E55B1-4548-422B-AA1A-C5D06A5E7E65}">
      <dgm:prSet/>
      <dgm:spPr/>
      <dgm:t>
        <a:bodyPr/>
        <a:lstStyle/>
        <a:p>
          <a:endParaRPr lang="it-IT"/>
        </a:p>
      </dgm:t>
    </dgm:pt>
    <dgm:pt modelId="{21754D65-5314-400B-9DA7-ACB72B2BF13D}">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Lavoratore</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48173A03-6FD4-4159-A3F4-17ACC28359CC}" type="parTrans" cxnId="{D2CC4C8C-5810-4B68-A6AA-51D768E53103}">
      <dgm:prSet/>
      <dgm:spPr/>
      <dgm:t>
        <a:bodyPr/>
        <a:lstStyle/>
        <a:p>
          <a:endParaRPr lang="it-IT"/>
        </a:p>
      </dgm:t>
    </dgm:pt>
    <dgm:pt modelId="{CCD46126-C6E7-4AED-96B7-427C45579F29}" type="sibTrans" cxnId="{D2CC4C8C-5810-4B68-A6AA-51D768E53103}">
      <dgm:prSet/>
      <dgm:spPr/>
      <dgm:t>
        <a:bodyPr/>
        <a:lstStyle/>
        <a:p>
          <a:endParaRPr lang="it-IT"/>
        </a:p>
      </dgm:t>
    </dgm:pt>
    <dgm:pt modelId="{94E1C9E4-1E01-4925-AA7D-9A56D057A3D1}" type="pres">
      <dgm:prSet presAssocID="{201EA4DE-E745-4E42-A57D-33B16009EF38}" presName="Name0" presStyleCnt="0">
        <dgm:presLayoutVars>
          <dgm:dir/>
          <dgm:animLvl val="lvl"/>
          <dgm:resizeHandles val="exact"/>
        </dgm:presLayoutVars>
      </dgm:prSet>
      <dgm:spPr/>
    </dgm:pt>
    <dgm:pt modelId="{16056092-2627-4F74-8462-2C9BBC8686AA}" type="pres">
      <dgm:prSet presAssocID="{50774476-53AF-48F5-B7A9-658D6DDAC80B}" presName="Name8" presStyleCnt="0"/>
      <dgm:spPr/>
    </dgm:pt>
    <dgm:pt modelId="{92809C3C-7BBA-4144-AD8E-B7988F9D466D}" type="pres">
      <dgm:prSet presAssocID="{50774476-53AF-48F5-B7A9-658D6DDAC80B}" presName="level" presStyleLbl="node1" presStyleIdx="0" presStyleCnt="4">
        <dgm:presLayoutVars>
          <dgm:chMax val="1"/>
          <dgm:bulletEnabled val="1"/>
        </dgm:presLayoutVars>
      </dgm:prSet>
      <dgm:spPr/>
      <dgm:t>
        <a:bodyPr/>
        <a:lstStyle/>
        <a:p>
          <a:endParaRPr lang="it-IT"/>
        </a:p>
      </dgm:t>
    </dgm:pt>
    <dgm:pt modelId="{4CF6AA4E-5723-4C8D-B73B-12F7BA0DE1D3}" type="pres">
      <dgm:prSet presAssocID="{50774476-53AF-48F5-B7A9-658D6DDAC80B}" presName="levelTx" presStyleLbl="revTx" presStyleIdx="0" presStyleCnt="0">
        <dgm:presLayoutVars>
          <dgm:chMax val="1"/>
          <dgm:bulletEnabled val="1"/>
        </dgm:presLayoutVars>
      </dgm:prSet>
      <dgm:spPr/>
      <dgm:t>
        <a:bodyPr/>
        <a:lstStyle/>
        <a:p>
          <a:endParaRPr lang="it-IT"/>
        </a:p>
      </dgm:t>
    </dgm:pt>
    <dgm:pt modelId="{BB81C11E-88F3-487F-A773-2BBA8415DB4F}" type="pres">
      <dgm:prSet presAssocID="{512C1CF4-A5B7-454A-AC6A-B5536EFE7F45}" presName="Name8" presStyleCnt="0"/>
      <dgm:spPr/>
    </dgm:pt>
    <dgm:pt modelId="{23ADA387-2379-4934-95DB-551829E95368}" type="pres">
      <dgm:prSet presAssocID="{512C1CF4-A5B7-454A-AC6A-B5536EFE7F45}" presName="level" presStyleLbl="node1" presStyleIdx="1" presStyleCnt="4" custScaleY="119515">
        <dgm:presLayoutVars>
          <dgm:chMax val="1"/>
          <dgm:bulletEnabled val="1"/>
        </dgm:presLayoutVars>
      </dgm:prSet>
      <dgm:spPr/>
      <dgm:t>
        <a:bodyPr/>
        <a:lstStyle/>
        <a:p>
          <a:endParaRPr lang="it-IT"/>
        </a:p>
      </dgm:t>
    </dgm:pt>
    <dgm:pt modelId="{81B4DC65-BBBE-4FBA-A5EB-EDAB2FC610B8}" type="pres">
      <dgm:prSet presAssocID="{512C1CF4-A5B7-454A-AC6A-B5536EFE7F45}" presName="levelTx" presStyleLbl="revTx" presStyleIdx="0" presStyleCnt="0">
        <dgm:presLayoutVars>
          <dgm:chMax val="1"/>
          <dgm:bulletEnabled val="1"/>
        </dgm:presLayoutVars>
      </dgm:prSet>
      <dgm:spPr/>
      <dgm:t>
        <a:bodyPr/>
        <a:lstStyle/>
        <a:p>
          <a:endParaRPr lang="it-IT"/>
        </a:p>
      </dgm:t>
    </dgm:pt>
    <dgm:pt modelId="{85FA7231-C0E6-4B2D-8950-20F734017AE8}" type="pres">
      <dgm:prSet presAssocID="{32194DBA-A3BF-4B4F-9817-C084C1D321A4}" presName="Name8" presStyleCnt="0"/>
      <dgm:spPr/>
    </dgm:pt>
    <dgm:pt modelId="{62A33CC2-24D3-4241-B178-A19BD3D752F3}" type="pres">
      <dgm:prSet presAssocID="{32194DBA-A3BF-4B4F-9817-C084C1D321A4}" presName="level" presStyleLbl="node1" presStyleIdx="2" presStyleCnt="4">
        <dgm:presLayoutVars>
          <dgm:chMax val="1"/>
          <dgm:bulletEnabled val="1"/>
        </dgm:presLayoutVars>
      </dgm:prSet>
      <dgm:spPr/>
      <dgm:t>
        <a:bodyPr/>
        <a:lstStyle/>
        <a:p>
          <a:endParaRPr lang="it-IT"/>
        </a:p>
      </dgm:t>
    </dgm:pt>
    <dgm:pt modelId="{37E5F6B8-6BF8-437D-A733-5AB7C0394743}" type="pres">
      <dgm:prSet presAssocID="{32194DBA-A3BF-4B4F-9817-C084C1D321A4}" presName="levelTx" presStyleLbl="revTx" presStyleIdx="0" presStyleCnt="0">
        <dgm:presLayoutVars>
          <dgm:chMax val="1"/>
          <dgm:bulletEnabled val="1"/>
        </dgm:presLayoutVars>
      </dgm:prSet>
      <dgm:spPr/>
      <dgm:t>
        <a:bodyPr/>
        <a:lstStyle/>
        <a:p>
          <a:endParaRPr lang="it-IT"/>
        </a:p>
      </dgm:t>
    </dgm:pt>
    <dgm:pt modelId="{A0D76DEC-C5CB-40F1-B4A3-64853E2C084E}" type="pres">
      <dgm:prSet presAssocID="{21754D65-5314-400B-9DA7-ACB72B2BF13D}" presName="Name8" presStyleCnt="0"/>
      <dgm:spPr/>
    </dgm:pt>
    <dgm:pt modelId="{9A12FF3A-741E-4613-89A4-BC667E86AF79}" type="pres">
      <dgm:prSet presAssocID="{21754D65-5314-400B-9DA7-ACB72B2BF13D}" presName="level" presStyleLbl="node1" presStyleIdx="3" presStyleCnt="4">
        <dgm:presLayoutVars>
          <dgm:chMax val="1"/>
          <dgm:bulletEnabled val="1"/>
        </dgm:presLayoutVars>
      </dgm:prSet>
      <dgm:spPr/>
      <dgm:t>
        <a:bodyPr/>
        <a:lstStyle/>
        <a:p>
          <a:endParaRPr lang="it-IT"/>
        </a:p>
      </dgm:t>
    </dgm:pt>
    <dgm:pt modelId="{E76E2ED1-4B1D-47AF-8E0E-99B56D1D0E37}" type="pres">
      <dgm:prSet presAssocID="{21754D65-5314-400B-9DA7-ACB72B2BF13D}" presName="levelTx" presStyleLbl="revTx" presStyleIdx="0" presStyleCnt="0">
        <dgm:presLayoutVars>
          <dgm:chMax val="1"/>
          <dgm:bulletEnabled val="1"/>
        </dgm:presLayoutVars>
      </dgm:prSet>
      <dgm:spPr/>
      <dgm:t>
        <a:bodyPr/>
        <a:lstStyle/>
        <a:p>
          <a:endParaRPr lang="it-IT"/>
        </a:p>
      </dgm:t>
    </dgm:pt>
  </dgm:ptLst>
  <dgm:cxnLst>
    <dgm:cxn modelId="{D3AD4615-224A-4EFD-A702-2059962CA2A5}" type="presOf" srcId="{512C1CF4-A5B7-454A-AC6A-B5536EFE7F45}" destId="{81B4DC65-BBBE-4FBA-A5EB-EDAB2FC610B8}" srcOrd="1" destOrd="0" presId="urn:microsoft.com/office/officeart/2005/8/layout/pyramid1"/>
    <dgm:cxn modelId="{3ECF2862-968E-433F-9635-47103A9A8B7A}" type="presOf" srcId="{21754D65-5314-400B-9DA7-ACB72B2BF13D}" destId="{9A12FF3A-741E-4613-89A4-BC667E86AF79}" srcOrd="0" destOrd="0" presId="urn:microsoft.com/office/officeart/2005/8/layout/pyramid1"/>
    <dgm:cxn modelId="{CF6206D0-7E18-4310-BA8F-AAE82D04037E}" srcId="{201EA4DE-E745-4E42-A57D-33B16009EF38}" destId="{50774476-53AF-48F5-B7A9-658D6DDAC80B}" srcOrd="0" destOrd="0" parTransId="{1C778C02-7F16-496D-973E-C690700314B3}" sibTransId="{D3167349-BBC7-4D66-ADC1-68C9DB0E8844}"/>
    <dgm:cxn modelId="{B7E13F3C-42A5-40CD-9FC0-2E93392CDA8D}" type="presOf" srcId="{32194DBA-A3BF-4B4F-9817-C084C1D321A4}" destId="{62A33CC2-24D3-4241-B178-A19BD3D752F3}" srcOrd="0" destOrd="0" presId="urn:microsoft.com/office/officeart/2005/8/layout/pyramid1"/>
    <dgm:cxn modelId="{F0C4291D-0EE6-481B-A364-970390FFF0D7}" type="presOf" srcId="{512C1CF4-A5B7-454A-AC6A-B5536EFE7F45}" destId="{23ADA387-2379-4934-95DB-551829E95368}" srcOrd="0" destOrd="0" presId="urn:microsoft.com/office/officeart/2005/8/layout/pyramid1"/>
    <dgm:cxn modelId="{B74E55B1-4548-422B-AA1A-C5D06A5E7E65}" srcId="{201EA4DE-E745-4E42-A57D-33B16009EF38}" destId="{32194DBA-A3BF-4B4F-9817-C084C1D321A4}" srcOrd="2" destOrd="0" parTransId="{AFEA9706-03E2-429B-9A00-B41CDCE0CC54}" sibTransId="{B9E74B9F-14D6-4E74-820B-9C8F1623EEAC}"/>
    <dgm:cxn modelId="{8F4B7718-9E33-4168-A384-352D225BF8CD}" type="presOf" srcId="{50774476-53AF-48F5-B7A9-658D6DDAC80B}" destId="{4CF6AA4E-5723-4C8D-B73B-12F7BA0DE1D3}" srcOrd="1" destOrd="0" presId="urn:microsoft.com/office/officeart/2005/8/layout/pyramid1"/>
    <dgm:cxn modelId="{D07E66B9-2D3A-4A97-B8CF-A1988AF94CD3}" type="presOf" srcId="{32194DBA-A3BF-4B4F-9817-C084C1D321A4}" destId="{37E5F6B8-6BF8-437D-A733-5AB7C0394743}" srcOrd="1" destOrd="0" presId="urn:microsoft.com/office/officeart/2005/8/layout/pyramid1"/>
    <dgm:cxn modelId="{D2CC4C8C-5810-4B68-A6AA-51D768E53103}" srcId="{201EA4DE-E745-4E42-A57D-33B16009EF38}" destId="{21754D65-5314-400B-9DA7-ACB72B2BF13D}" srcOrd="3" destOrd="0" parTransId="{48173A03-6FD4-4159-A3F4-17ACC28359CC}" sibTransId="{CCD46126-C6E7-4AED-96B7-427C45579F29}"/>
    <dgm:cxn modelId="{AA9AFC1C-B3BB-40B1-8670-1A5DCF0DEDE7}" type="presOf" srcId="{21754D65-5314-400B-9DA7-ACB72B2BF13D}" destId="{E76E2ED1-4B1D-47AF-8E0E-99B56D1D0E37}" srcOrd="1" destOrd="0" presId="urn:microsoft.com/office/officeart/2005/8/layout/pyramid1"/>
    <dgm:cxn modelId="{87FAD4EC-32F1-48CF-9F1B-C1C0C706AFB0}" type="presOf" srcId="{50774476-53AF-48F5-B7A9-658D6DDAC80B}" destId="{92809C3C-7BBA-4144-AD8E-B7988F9D466D}" srcOrd="0" destOrd="0" presId="urn:microsoft.com/office/officeart/2005/8/layout/pyramid1"/>
    <dgm:cxn modelId="{8822470D-FCB0-40DC-90B9-A086634E8EB7}" type="presOf" srcId="{201EA4DE-E745-4E42-A57D-33B16009EF38}" destId="{94E1C9E4-1E01-4925-AA7D-9A56D057A3D1}" srcOrd="0" destOrd="0" presId="urn:microsoft.com/office/officeart/2005/8/layout/pyramid1"/>
    <dgm:cxn modelId="{341BA16F-DA98-439C-BA1F-CB1B615D7E44}" srcId="{201EA4DE-E745-4E42-A57D-33B16009EF38}" destId="{512C1CF4-A5B7-454A-AC6A-B5536EFE7F45}" srcOrd="1" destOrd="0" parTransId="{C47A4C34-B213-421A-83E6-BEC6EBB4D8F2}" sibTransId="{246646BB-7957-45EB-AEE0-44F76AE85B62}"/>
    <dgm:cxn modelId="{21096CAA-E1C9-4546-B03B-10920522A917}" type="presParOf" srcId="{94E1C9E4-1E01-4925-AA7D-9A56D057A3D1}" destId="{16056092-2627-4F74-8462-2C9BBC8686AA}" srcOrd="0" destOrd="0" presId="urn:microsoft.com/office/officeart/2005/8/layout/pyramid1"/>
    <dgm:cxn modelId="{DAF0B233-CD59-49D3-806B-F39C43FC286C}" type="presParOf" srcId="{16056092-2627-4F74-8462-2C9BBC8686AA}" destId="{92809C3C-7BBA-4144-AD8E-B7988F9D466D}" srcOrd="0" destOrd="0" presId="urn:microsoft.com/office/officeart/2005/8/layout/pyramid1"/>
    <dgm:cxn modelId="{39C9C899-541A-43EE-B79E-5AFD8B247DD7}" type="presParOf" srcId="{16056092-2627-4F74-8462-2C9BBC8686AA}" destId="{4CF6AA4E-5723-4C8D-B73B-12F7BA0DE1D3}" srcOrd="1" destOrd="0" presId="urn:microsoft.com/office/officeart/2005/8/layout/pyramid1"/>
    <dgm:cxn modelId="{AC606EB6-4B1B-4A6A-872A-53DF05C0C339}" type="presParOf" srcId="{94E1C9E4-1E01-4925-AA7D-9A56D057A3D1}" destId="{BB81C11E-88F3-487F-A773-2BBA8415DB4F}" srcOrd="1" destOrd="0" presId="urn:microsoft.com/office/officeart/2005/8/layout/pyramid1"/>
    <dgm:cxn modelId="{36F5D05F-A073-439B-BA4C-D960EC7CC884}" type="presParOf" srcId="{BB81C11E-88F3-487F-A773-2BBA8415DB4F}" destId="{23ADA387-2379-4934-95DB-551829E95368}" srcOrd="0" destOrd="0" presId="urn:microsoft.com/office/officeart/2005/8/layout/pyramid1"/>
    <dgm:cxn modelId="{0536DD8D-943B-42A7-AE52-F24471F6F953}" type="presParOf" srcId="{BB81C11E-88F3-487F-A773-2BBA8415DB4F}" destId="{81B4DC65-BBBE-4FBA-A5EB-EDAB2FC610B8}" srcOrd="1" destOrd="0" presId="urn:microsoft.com/office/officeart/2005/8/layout/pyramid1"/>
    <dgm:cxn modelId="{38F380D7-98E4-4BB1-B658-04879B7C3A81}" type="presParOf" srcId="{94E1C9E4-1E01-4925-AA7D-9A56D057A3D1}" destId="{85FA7231-C0E6-4B2D-8950-20F734017AE8}" srcOrd="2" destOrd="0" presId="urn:microsoft.com/office/officeart/2005/8/layout/pyramid1"/>
    <dgm:cxn modelId="{212E81C0-6307-4EE3-B481-0A478673C30C}" type="presParOf" srcId="{85FA7231-C0E6-4B2D-8950-20F734017AE8}" destId="{62A33CC2-24D3-4241-B178-A19BD3D752F3}" srcOrd="0" destOrd="0" presId="urn:microsoft.com/office/officeart/2005/8/layout/pyramid1"/>
    <dgm:cxn modelId="{AEA19341-B461-4AB7-8112-8FE467DB4974}" type="presParOf" srcId="{85FA7231-C0E6-4B2D-8950-20F734017AE8}" destId="{37E5F6B8-6BF8-437D-A733-5AB7C0394743}" srcOrd="1" destOrd="0" presId="urn:microsoft.com/office/officeart/2005/8/layout/pyramid1"/>
    <dgm:cxn modelId="{125C8655-5B35-4A2E-A3C3-366976A4EEE6}" type="presParOf" srcId="{94E1C9E4-1E01-4925-AA7D-9A56D057A3D1}" destId="{A0D76DEC-C5CB-40F1-B4A3-64853E2C084E}" srcOrd="3" destOrd="0" presId="urn:microsoft.com/office/officeart/2005/8/layout/pyramid1"/>
    <dgm:cxn modelId="{1B100C9A-1135-4C29-A457-048E3DCD1237}" type="presParOf" srcId="{A0D76DEC-C5CB-40F1-B4A3-64853E2C084E}" destId="{9A12FF3A-741E-4613-89A4-BC667E86AF79}" srcOrd="0" destOrd="0" presId="urn:microsoft.com/office/officeart/2005/8/layout/pyramid1"/>
    <dgm:cxn modelId="{067751B8-8BC5-4584-83FB-7991631E13EC}" type="presParOf" srcId="{A0D76DEC-C5CB-40F1-B4A3-64853E2C084E}" destId="{E76E2ED1-4B1D-47AF-8E0E-99B56D1D0E37}" srcOrd="1" destOrd="0" presId="urn:microsoft.com/office/officeart/2005/8/layout/pyramid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1EA4DE-E745-4E42-A57D-33B16009EF38}" type="doc">
      <dgm:prSet loTypeId="urn:microsoft.com/office/officeart/2005/8/layout/pyramid1" loCatId="pyramid" qsTypeId="urn:microsoft.com/office/officeart/2005/8/quickstyle/simple1" qsCatId="simple" csTypeId="urn:microsoft.com/office/officeart/2005/8/colors/accent1_2" csCatId="accent1" phldr="1"/>
      <dgm:spPr/>
    </dgm:pt>
    <dgm:pt modelId="{50774476-53AF-48F5-B7A9-658D6DDAC80B}">
      <dgm:prSet phldrT="[Testo]" custT="1"/>
      <dgm:spPr>
        <a:solidFill>
          <a:schemeClr val="accent6">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Dirigente</a:t>
          </a:r>
        </a:p>
        <a:p>
          <a:r>
            <a:rPr lang="it-IT" sz="20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1C778C02-7F16-496D-973E-C690700314B3}" type="parTrans" cxnId="{CF6206D0-7E18-4310-BA8F-AAE82D04037E}">
      <dgm:prSet/>
      <dgm:spPr/>
      <dgm:t>
        <a:bodyPr/>
        <a:lstStyle/>
        <a:p>
          <a:endParaRPr lang="it-IT"/>
        </a:p>
      </dgm:t>
    </dgm:pt>
    <dgm:pt modelId="{D3167349-BBC7-4D66-ADC1-68C9DB0E8844}" type="sibTrans" cxnId="{CF6206D0-7E18-4310-BA8F-AAE82D04037E}">
      <dgm:prSet/>
      <dgm:spPr/>
      <dgm:t>
        <a:bodyPr/>
        <a:lstStyle/>
        <a:p>
          <a:endParaRPr lang="it-IT"/>
        </a:p>
      </dgm:t>
    </dgm:pt>
    <dgm:pt modelId="{512C1CF4-A5B7-454A-AC6A-B5536EFE7F45}">
      <dgm:prSet phldrT="[Testo]" custT="1"/>
      <dgm:spPr>
        <a:solidFill>
          <a:schemeClr val="accent6">
            <a:lumMod val="60000"/>
            <a:lumOff val="40000"/>
          </a:schemeClr>
        </a:solidFill>
      </dgm:spPr>
      <dgm:t>
        <a:bodyPr/>
        <a:lstStyle/>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VICARIO</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Collaboratori di presidenza</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Docenti d’aula</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Docenti di laboratorio</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(Preposti)</a:t>
          </a:r>
        </a:p>
        <a:p>
          <a:pPr>
            <a:lnSpc>
              <a:spcPct val="90000"/>
            </a:lnSpc>
          </a:pPr>
          <a:endParaRPr lang="it-IT" sz="1400" dirty="0"/>
        </a:p>
      </dgm:t>
    </dgm:pt>
    <dgm:pt modelId="{C47A4C34-B213-421A-83E6-BEC6EBB4D8F2}" type="parTrans" cxnId="{341BA16F-DA98-439C-BA1F-CB1B615D7E44}">
      <dgm:prSet/>
      <dgm:spPr/>
      <dgm:t>
        <a:bodyPr/>
        <a:lstStyle/>
        <a:p>
          <a:endParaRPr lang="it-IT"/>
        </a:p>
      </dgm:t>
    </dgm:pt>
    <dgm:pt modelId="{246646BB-7957-45EB-AEE0-44F76AE85B62}" type="sibTrans" cxnId="{341BA16F-DA98-439C-BA1F-CB1B615D7E44}">
      <dgm:prSet/>
      <dgm:spPr/>
      <dgm:t>
        <a:bodyPr/>
        <a:lstStyle/>
        <a:p>
          <a:endParaRPr lang="it-IT"/>
        </a:p>
      </dgm:t>
    </dgm:pt>
    <dgm:pt modelId="{32194DBA-A3BF-4B4F-9817-C084C1D321A4}">
      <dgm:prSet phldrT="[Testo]" custT="1"/>
      <dgm:spPr>
        <a:solidFill>
          <a:schemeClr val="accent6">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Personale ATA (Preposti)</a:t>
          </a:r>
        </a:p>
        <a:p>
          <a:r>
            <a:rPr lang="it-IT" sz="2000" dirty="0" smtClean="0">
              <a:latin typeface="Tahoma" panose="020B0604030504040204" pitchFamily="34" charset="0"/>
              <a:ea typeface="Tahoma" panose="020B0604030504040204" pitchFamily="34" charset="0"/>
              <a:cs typeface="Tahoma" panose="020B0604030504040204" pitchFamily="34" charset="0"/>
            </a:rPr>
            <a:t>Assistenti di laboratorio (Preposti)</a:t>
          </a:r>
        </a:p>
        <a:p>
          <a:r>
            <a:rPr lang="it-IT" sz="2000" dirty="0" smtClean="0">
              <a:latin typeface="Tahoma" panose="020B0604030504040204" pitchFamily="34" charset="0"/>
              <a:ea typeface="Tahoma" panose="020B0604030504040204" pitchFamily="34" charset="0"/>
              <a:cs typeface="Tahoma" panose="020B0604030504040204" pitchFamily="34" charset="0"/>
            </a:rPr>
            <a:t>Studenti lavoratori</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AFEA9706-03E2-429B-9A00-B41CDCE0CC54}" type="parTrans" cxnId="{B74E55B1-4548-422B-AA1A-C5D06A5E7E65}">
      <dgm:prSet/>
      <dgm:spPr/>
      <dgm:t>
        <a:bodyPr/>
        <a:lstStyle/>
        <a:p>
          <a:endParaRPr lang="it-IT"/>
        </a:p>
      </dgm:t>
    </dgm:pt>
    <dgm:pt modelId="{B9E74B9F-14D6-4E74-820B-9C8F1623EEAC}" type="sibTrans" cxnId="{B74E55B1-4548-422B-AA1A-C5D06A5E7E65}">
      <dgm:prSet/>
      <dgm:spPr/>
      <dgm:t>
        <a:bodyPr/>
        <a:lstStyle/>
        <a:p>
          <a:endParaRPr lang="it-IT"/>
        </a:p>
      </dgm:t>
    </dgm:pt>
    <dgm:pt modelId="{94E1C9E4-1E01-4925-AA7D-9A56D057A3D1}" type="pres">
      <dgm:prSet presAssocID="{201EA4DE-E745-4E42-A57D-33B16009EF38}" presName="Name0" presStyleCnt="0">
        <dgm:presLayoutVars>
          <dgm:dir/>
          <dgm:animLvl val="lvl"/>
          <dgm:resizeHandles val="exact"/>
        </dgm:presLayoutVars>
      </dgm:prSet>
      <dgm:spPr/>
    </dgm:pt>
    <dgm:pt modelId="{16056092-2627-4F74-8462-2C9BBC8686AA}" type="pres">
      <dgm:prSet presAssocID="{50774476-53AF-48F5-B7A9-658D6DDAC80B}" presName="Name8" presStyleCnt="0"/>
      <dgm:spPr/>
    </dgm:pt>
    <dgm:pt modelId="{92809C3C-7BBA-4144-AD8E-B7988F9D466D}" type="pres">
      <dgm:prSet presAssocID="{50774476-53AF-48F5-B7A9-658D6DDAC80B}" presName="level" presStyleLbl="node1" presStyleIdx="0" presStyleCnt="3">
        <dgm:presLayoutVars>
          <dgm:chMax val="1"/>
          <dgm:bulletEnabled val="1"/>
        </dgm:presLayoutVars>
      </dgm:prSet>
      <dgm:spPr/>
      <dgm:t>
        <a:bodyPr/>
        <a:lstStyle/>
        <a:p>
          <a:endParaRPr lang="it-IT"/>
        </a:p>
      </dgm:t>
    </dgm:pt>
    <dgm:pt modelId="{4CF6AA4E-5723-4C8D-B73B-12F7BA0DE1D3}" type="pres">
      <dgm:prSet presAssocID="{50774476-53AF-48F5-B7A9-658D6DDAC80B}" presName="levelTx" presStyleLbl="revTx" presStyleIdx="0" presStyleCnt="0">
        <dgm:presLayoutVars>
          <dgm:chMax val="1"/>
          <dgm:bulletEnabled val="1"/>
        </dgm:presLayoutVars>
      </dgm:prSet>
      <dgm:spPr/>
      <dgm:t>
        <a:bodyPr/>
        <a:lstStyle/>
        <a:p>
          <a:endParaRPr lang="it-IT"/>
        </a:p>
      </dgm:t>
    </dgm:pt>
    <dgm:pt modelId="{BB81C11E-88F3-487F-A773-2BBA8415DB4F}" type="pres">
      <dgm:prSet presAssocID="{512C1CF4-A5B7-454A-AC6A-B5536EFE7F45}" presName="Name8" presStyleCnt="0"/>
      <dgm:spPr/>
    </dgm:pt>
    <dgm:pt modelId="{23ADA387-2379-4934-95DB-551829E95368}" type="pres">
      <dgm:prSet presAssocID="{512C1CF4-A5B7-454A-AC6A-B5536EFE7F45}" presName="level" presStyleLbl="node1" presStyleIdx="1" presStyleCnt="3" custScaleY="169565">
        <dgm:presLayoutVars>
          <dgm:chMax val="1"/>
          <dgm:bulletEnabled val="1"/>
        </dgm:presLayoutVars>
      </dgm:prSet>
      <dgm:spPr/>
      <dgm:t>
        <a:bodyPr/>
        <a:lstStyle/>
        <a:p>
          <a:endParaRPr lang="it-IT"/>
        </a:p>
      </dgm:t>
    </dgm:pt>
    <dgm:pt modelId="{81B4DC65-BBBE-4FBA-A5EB-EDAB2FC610B8}" type="pres">
      <dgm:prSet presAssocID="{512C1CF4-A5B7-454A-AC6A-B5536EFE7F45}" presName="levelTx" presStyleLbl="revTx" presStyleIdx="0" presStyleCnt="0">
        <dgm:presLayoutVars>
          <dgm:chMax val="1"/>
          <dgm:bulletEnabled val="1"/>
        </dgm:presLayoutVars>
      </dgm:prSet>
      <dgm:spPr/>
      <dgm:t>
        <a:bodyPr/>
        <a:lstStyle/>
        <a:p>
          <a:endParaRPr lang="it-IT"/>
        </a:p>
      </dgm:t>
    </dgm:pt>
    <dgm:pt modelId="{85FA7231-C0E6-4B2D-8950-20F734017AE8}" type="pres">
      <dgm:prSet presAssocID="{32194DBA-A3BF-4B4F-9817-C084C1D321A4}" presName="Name8" presStyleCnt="0"/>
      <dgm:spPr/>
    </dgm:pt>
    <dgm:pt modelId="{62A33CC2-24D3-4241-B178-A19BD3D752F3}" type="pres">
      <dgm:prSet presAssocID="{32194DBA-A3BF-4B4F-9817-C084C1D321A4}" presName="level" presStyleLbl="node1" presStyleIdx="2" presStyleCnt="3">
        <dgm:presLayoutVars>
          <dgm:chMax val="1"/>
          <dgm:bulletEnabled val="1"/>
        </dgm:presLayoutVars>
      </dgm:prSet>
      <dgm:spPr/>
      <dgm:t>
        <a:bodyPr/>
        <a:lstStyle/>
        <a:p>
          <a:endParaRPr lang="it-IT"/>
        </a:p>
      </dgm:t>
    </dgm:pt>
    <dgm:pt modelId="{37E5F6B8-6BF8-437D-A733-5AB7C0394743}" type="pres">
      <dgm:prSet presAssocID="{32194DBA-A3BF-4B4F-9817-C084C1D321A4}" presName="levelTx" presStyleLbl="revTx" presStyleIdx="0" presStyleCnt="0">
        <dgm:presLayoutVars>
          <dgm:chMax val="1"/>
          <dgm:bulletEnabled val="1"/>
        </dgm:presLayoutVars>
      </dgm:prSet>
      <dgm:spPr/>
      <dgm:t>
        <a:bodyPr/>
        <a:lstStyle/>
        <a:p>
          <a:endParaRPr lang="it-IT"/>
        </a:p>
      </dgm:t>
    </dgm:pt>
  </dgm:ptLst>
  <dgm:cxnLst>
    <dgm:cxn modelId="{1858CEFE-124A-4B52-8294-EEC00E7BC862}" type="presOf" srcId="{32194DBA-A3BF-4B4F-9817-C084C1D321A4}" destId="{37E5F6B8-6BF8-437D-A733-5AB7C0394743}" srcOrd="1" destOrd="0" presId="urn:microsoft.com/office/officeart/2005/8/layout/pyramid1"/>
    <dgm:cxn modelId="{4FDC9662-F446-48EA-9C03-CB64A749EA4D}" type="presOf" srcId="{50774476-53AF-48F5-B7A9-658D6DDAC80B}" destId="{4CF6AA4E-5723-4C8D-B73B-12F7BA0DE1D3}" srcOrd="1" destOrd="0" presId="urn:microsoft.com/office/officeart/2005/8/layout/pyramid1"/>
    <dgm:cxn modelId="{BAB636B9-72CE-4A8B-869E-B96E53437D5D}" type="presOf" srcId="{32194DBA-A3BF-4B4F-9817-C084C1D321A4}" destId="{62A33CC2-24D3-4241-B178-A19BD3D752F3}" srcOrd="0" destOrd="0" presId="urn:microsoft.com/office/officeart/2005/8/layout/pyramid1"/>
    <dgm:cxn modelId="{CF6206D0-7E18-4310-BA8F-AAE82D04037E}" srcId="{201EA4DE-E745-4E42-A57D-33B16009EF38}" destId="{50774476-53AF-48F5-B7A9-658D6DDAC80B}" srcOrd="0" destOrd="0" parTransId="{1C778C02-7F16-496D-973E-C690700314B3}" sibTransId="{D3167349-BBC7-4D66-ADC1-68C9DB0E8844}"/>
    <dgm:cxn modelId="{B74E55B1-4548-422B-AA1A-C5D06A5E7E65}" srcId="{201EA4DE-E745-4E42-A57D-33B16009EF38}" destId="{32194DBA-A3BF-4B4F-9817-C084C1D321A4}" srcOrd="2" destOrd="0" parTransId="{AFEA9706-03E2-429B-9A00-B41CDCE0CC54}" sibTransId="{B9E74B9F-14D6-4E74-820B-9C8F1623EEAC}"/>
    <dgm:cxn modelId="{E253340E-ECD4-4923-8176-63E269EE97AE}" type="presOf" srcId="{50774476-53AF-48F5-B7A9-658D6DDAC80B}" destId="{92809C3C-7BBA-4144-AD8E-B7988F9D466D}" srcOrd="0" destOrd="0" presId="urn:microsoft.com/office/officeart/2005/8/layout/pyramid1"/>
    <dgm:cxn modelId="{613FE56B-5C12-4976-8DE4-B09550492D63}" type="presOf" srcId="{201EA4DE-E745-4E42-A57D-33B16009EF38}" destId="{94E1C9E4-1E01-4925-AA7D-9A56D057A3D1}" srcOrd="0" destOrd="0" presId="urn:microsoft.com/office/officeart/2005/8/layout/pyramid1"/>
    <dgm:cxn modelId="{6F037EAC-EE46-437D-9C19-7028F3F48546}" type="presOf" srcId="{512C1CF4-A5B7-454A-AC6A-B5536EFE7F45}" destId="{23ADA387-2379-4934-95DB-551829E95368}" srcOrd="0" destOrd="0" presId="urn:microsoft.com/office/officeart/2005/8/layout/pyramid1"/>
    <dgm:cxn modelId="{47AB282B-9DD9-42AF-86E0-5558F31A8987}" type="presOf" srcId="{512C1CF4-A5B7-454A-AC6A-B5536EFE7F45}" destId="{81B4DC65-BBBE-4FBA-A5EB-EDAB2FC610B8}" srcOrd="1" destOrd="0" presId="urn:microsoft.com/office/officeart/2005/8/layout/pyramid1"/>
    <dgm:cxn modelId="{341BA16F-DA98-439C-BA1F-CB1B615D7E44}" srcId="{201EA4DE-E745-4E42-A57D-33B16009EF38}" destId="{512C1CF4-A5B7-454A-AC6A-B5536EFE7F45}" srcOrd="1" destOrd="0" parTransId="{C47A4C34-B213-421A-83E6-BEC6EBB4D8F2}" sibTransId="{246646BB-7957-45EB-AEE0-44F76AE85B62}"/>
    <dgm:cxn modelId="{365F32BC-4540-416C-9CC6-9DB0AD7BE9D3}" type="presParOf" srcId="{94E1C9E4-1E01-4925-AA7D-9A56D057A3D1}" destId="{16056092-2627-4F74-8462-2C9BBC8686AA}" srcOrd="0" destOrd="0" presId="urn:microsoft.com/office/officeart/2005/8/layout/pyramid1"/>
    <dgm:cxn modelId="{C6798F9B-338B-44FE-90D9-93A54EEEFBA9}" type="presParOf" srcId="{16056092-2627-4F74-8462-2C9BBC8686AA}" destId="{92809C3C-7BBA-4144-AD8E-B7988F9D466D}" srcOrd="0" destOrd="0" presId="urn:microsoft.com/office/officeart/2005/8/layout/pyramid1"/>
    <dgm:cxn modelId="{CE2E2DB7-1B4D-4B66-BACC-5E8D4D819479}" type="presParOf" srcId="{16056092-2627-4F74-8462-2C9BBC8686AA}" destId="{4CF6AA4E-5723-4C8D-B73B-12F7BA0DE1D3}" srcOrd="1" destOrd="0" presId="urn:microsoft.com/office/officeart/2005/8/layout/pyramid1"/>
    <dgm:cxn modelId="{D995C633-67F0-41CE-950A-FD451386640F}" type="presParOf" srcId="{94E1C9E4-1E01-4925-AA7D-9A56D057A3D1}" destId="{BB81C11E-88F3-487F-A773-2BBA8415DB4F}" srcOrd="1" destOrd="0" presId="urn:microsoft.com/office/officeart/2005/8/layout/pyramid1"/>
    <dgm:cxn modelId="{63AAB2AA-C6BC-4350-9654-4183149792D3}" type="presParOf" srcId="{BB81C11E-88F3-487F-A773-2BBA8415DB4F}" destId="{23ADA387-2379-4934-95DB-551829E95368}" srcOrd="0" destOrd="0" presId="urn:microsoft.com/office/officeart/2005/8/layout/pyramid1"/>
    <dgm:cxn modelId="{C5B84186-ED41-45E4-A99D-F3CB54F176EE}" type="presParOf" srcId="{BB81C11E-88F3-487F-A773-2BBA8415DB4F}" destId="{81B4DC65-BBBE-4FBA-A5EB-EDAB2FC610B8}" srcOrd="1" destOrd="0" presId="urn:microsoft.com/office/officeart/2005/8/layout/pyramid1"/>
    <dgm:cxn modelId="{76A5ACC0-61F6-4FDB-A474-A35BD15D01E8}" type="presParOf" srcId="{94E1C9E4-1E01-4925-AA7D-9A56D057A3D1}" destId="{85FA7231-C0E6-4B2D-8950-20F734017AE8}" srcOrd="2" destOrd="0" presId="urn:microsoft.com/office/officeart/2005/8/layout/pyramid1"/>
    <dgm:cxn modelId="{A57BCC07-8E4C-41A5-BC35-623A76836B79}" type="presParOf" srcId="{85FA7231-C0E6-4B2D-8950-20F734017AE8}" destId="{62A33CC2-24D3-4241-B178-A19BD3D752F3}" srcOrd="0" destOrd="0" presId="urn:microsoft.com/office/officeart/2005/8/layout/pyramid1"/>
    <dgm:cxn modelId="{A8E1B423-CF7F-44E8-8319-79492E3B6643}" type="presParOf" srcId="{85FA7231-C0E6-4B2D-8950-20F734017AE8}" destId="{37E5F6B8-6BF8-437D-A733-5AB7C039474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2B71D-BA69-424C-BE26-F8C34F36BBBE}">
      <dsp:nvSpPr>
        <dsp:cNvPr id="0" name=""/>
        <dsp:cNvSpPr/>
      </dsp:nvSpPr>
      <dsp:spPr>
        <a:xfrm>
          <a:off x="637342" y="0"/>
          <a:ext cx="7223216" cy="4620553"/>
        </a:xfrm>
        <a:prstGeom prst="rightArrow">
          <a:avLst/>
        </a:prstGeom>
        <a:solidFill>
          <a:schemeClr val="tx2">
            <a:lumMod val="75000"/>
          </a:schemeClr>
        </a:solidFill>
        <a:ln>
          <a:noFill/>
        </a:ln>
        <a:effectLst/>
      </dsp:spPr>
      <dsp:style>
        <a:lnRef idx="0">
          <a:scrgbClr r="0" g="0" b="0"/>
        </a:lnRef>
        <a:fillRef idx="1">
          <a:scrgbClr r="0" g="0" b="0"/>
        </a:fillRef>
        <a:effectRef idx="0">
          <a:scrgbClr r="0" g="0" b="0"/>
        </a:effectRef>
        <a:fontRef idx="minor"/>
      </dsp:style>
    </dsp:sp>
    <dsp:sp modelId="{CBD55474-F01E-4769-837F-DD0FAC31CFEA}">
      <dsp:nvSpPr>
        <dsp:cNvPr id="0" name=""/>
        <dsp:cNvSpPr/>
      </dsp:nvSpPr>
      <dsp:spPr>
        <a:xfrm>
          <a:off x="0" y="525985"/>
          <a:ext cx="2022030" cy="3585955"/>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1898: Assicurazione obbligatoria contro infortuni sul lavoro</a:t>
          </a:r>
          <a:endParaRPr lang="it-IT" sz="20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98707" y="624692"/>
        <a:ext cx="1824616" cy="3388541"/>
      </dsp:txXfrm>
    </dsp:sp>
    <dsp:sp modelId="{27608416-7BD8-4E0D-A160-6E51A5CF6022}">
      <dsp:nvSpPr>
        <dsp:cNvPr id="0" name=""/>
        <dsp:cNvSpPr/>
      </dsp:nvSpPr>
      <dsp:spPr>
        <a:xfrm>
          <a:off x="2439969" y="67071"/>
          <a:ext cx="2728527" cy="4388083"/>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1899: </a:t>
          </a:r>
        </a:p>
        <a:p>
          <a:pPr lvl="0" algn="l"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Leggi per prevenzione infortuni:</a:t>
          </a:r>
        </a:p>
        <a:p>
          <a:pPr lvl="0" algn="l"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 nelle industrie con un certo numero di dipendenti </a:t>
          </a:r>
        </a:p>
        <a:p>
          <a:pPr lvl="0" algn="l"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lavori in miniere e cave </a:t>
          </a:r>
        </a:p>
        <a:p>
          <a:pPr lvl="0" algn="l"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attività con materie che possono esplodere </a:t>
          </a:r>
          <a:endParaRPr lang="it-IT" sz="1600" b="0" i="0" kern="1200" dirty="0" smtClean="0">
            <a:solidFill>
              <a:schemeClr val="tx1"/>
            </a:solidFill>
          </a:endParaRPr>
        </a:p>
        <a:p>
          <a:pPr lvl="0" algn="ctr" defTabSz="889000" rtl="0">
            <a:lnSpc>
              <a:spcPct val="90000"/>
            </a:lnSpc>
            <a:spcBef>
              <a:spcPct val="0"/>
            </a:spcBef>
            <a:spcAft>
              <a:spcPct val="35000"/>
            </a:spcAft>
          </a:pPr>
          <a:endParaRPr lang="it-IT" sz="1600" b="0" i="0" kern="1200" dirty="0" smtClean="0"/>
        </a:p>
        <a:p>
          <a:pPr lvl="0" algn="ctr" defTabSz="889000" rtl="0">
            <a:lnSpc>
              <a:spcPct val="90000"/>
            </a:lnSpc>
            <a:spcBef>
              <a:spcPct val="0"/>
            </a:spcBef>
            <a:spcAft>
              <a:spcPct val="35000"/>
            </a:spcAft>
          </a:pPr>
          <a:r>
            <a:rPr lang="it-IT" sz="1600" b="0" i="0" kern="1200" dirty="0" smtClean="0"/>
            <a:t> </a:t>
          </a:r>
          <a:endParaRPr lang="it-IT" sz="1600" kern="1200" dirty="0"/>
        </a:p>
      </dsp:txBody>
      <dsp:txXfrm>
        <a:off x="2573165" y="200267"/>
        <a:ext cx="2462135" cy="4121691"/>
      </dsp:txXfrm>
    </dsp:sp>
    <dsp:sp modelId="{B67D2837-8FE7-4894-83A0-3261907ABAB5}">
      <dsp:nvSpPr>
        <dsp:cNvPr id="0" name=""/>
        <dsp:cNvSpPr/>
      </dsp:nvSpPr>
      <dsp:spPr>
        <a:xfrm>
          <a:off x="5354462" y="469337"/>
          <a:ext cx="1795731" cy="3665687"/>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Inizi 1900: </a:t>
          </a:r>
        </a:p>
        <a:p>
          <a:pPr lvl="0" algn="ctr" defTabSz="889000" rtl="0">
            <a:lnSpc>
              <a:spcPct val="90000"/>
            </a:lnSpc>
            <a:spcBef>
              <a:spcPct val="0"/>
            </a:spcBef>
            <a:spcAft>
              <a:spcPct val="35000"/>
            </a:spcAft>
          </a:pPr>
          <a:r>
            <a:rPr lang="it-IT" sz="2000" b="0" i="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Regi Decreti con regolamenti per costruzioni, strade ferrate, tramvie, impiego di gas tossici</a:t>
          </a:r>
          <a:endParaRPr lang="it-IT" sz="20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5442122" y="556997"/>
        <a:ext cx="1620411" cy="34903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4188D-4866-4FAF-9FFD-9407C2B9234D}">
      <dsp:nvSpPr>
        <dsp:cNvPr id="0" name=""/>
        <dsp:cNvSpPr/>
      </dsp:nvSpPr>
      <dsp:spPr>
        <a:xfrm>
          <a:off x="2595955" y="450494"/>
          <a:ext cx="3549909" cy="2640053"/>
        </a:xfrm>
        <a:prstGeom prst="trapezoid">
          <a:avLst>
            <a:gd name="adj" fmla="val 67171"/>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it-IT" sz="2400" b="1" kern="1200" dirty="0" smtClean="0">
            <a:latin typeface="Bookman Old Style" pitchFamily="18" charset="0"/>
          </a:endParaRPr>
        </a:p>
        <a:p>
          <a:pPr lvl="0" algn="ctr" defTabSz="1066800">
            <a:lnSpc>
              <a:spcPct val="90000"/>
            </a:lnSpc>
            <a:spcBef>
              <a:spcPct val="0"/>
            </a:spcBef>
            <a:spcAft>
              <a:spcPct val="35000"/>
            </a:spcAft>
          </a:pPr>
          <a:endParaRPr lang="it-IT" sz="2400" b="1" kern="1200" dirty="0" smtClean="0">
            <a:latin typeface="Bookman Old Style" pitchFamily="18" charset="0"/>
          </a:endParaRPr>
        </a:p>
        <a:p>
          <a:pPr lvl="0" algn="ctr" defTabSz="1066800">
            <a:lnSpc>
              <a:spcPct val="90000"/>
            </a:lnSpc>
            <a:spcBef>
              <a:spcPct val="0"/>
            </a:spcBef>
            <a:spcAft>
              <a:spcPct val="35000"/>
            </a:spcAft>
          </a:pPr>
          <a:endParaRPr lang="it-IT" sz="3200" b="1" kern="1200" dirty="0" smtClean="0">
            <a:solidFill>
              <a:srgbClr val="FFC000"/>
            </a:solidFill>
            <a:latin typeface="Bookman Old Style" pitchFamily="18" charset="0"/>
          </a:endParaRPr>
        </a:p>
        <a:p>
          <a:pPr lvl="0" algn="ctr" defTabSz="1066800">
            <a:lnSpc>
              <a:spcPct val="90000"/>
            </a:lnSpc>
            <a:spcBef>
              <a:spcPct val="0"/>
            </a:spcBef>
            <a:spcAft>
              <a:spcPct val="35000"/>
            </a:spcAft>
          </a:pPr>
          <a:endParaRPr lang="it-IT" sz="2000" b="1" kern="1200" dirty="0" smtClean="0">
            <a:solidFill>
              <a:srgbClr val="FFC000"/>
            </a:solidFill>
            <a:latin typeface="Bookman Old Style"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it-IT" sz="2000" b="1" kern="1200" dirty="0" smtClean="0">
            <a:solidFill>
              <a:srgbClr val="FFC000"/>
            </a:solidFill>
            <a:latin typeface="Bookman Old Style"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it-IT" sz="2000" b="1" kern="1200" dirty="0" smtClean="0">
            <a:solidFill>
              <a:srgbClr val="FFC000"/>
            </a:solidFill>
            <a:latin typeface="Bookman Old Style"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it-IT" sz="2000" b="1" kern="1200" dirty="0" smtClean="0">
            <a:solidFill>
              <a:srgbClr val="FFC000"/>
            </a:solidFill>
            <a:latin typeface="Bookman Old Style"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it-IT" sz="1600" b="1" kern="1200" dirty="0" smtClean="0">
              <a:solidFill>
                <a:srgbClr val="FFC000"/>
              </a:solidFill>
              <a:latin typeface="Bookman Old Style" pitchFamily="18" charset="0"/>
            </a:rPr>
            <a:t>IMPRENDITORE</a:t>
          </a:r>
        </a:p>
        <a:p>
          <a:pPr lvl="0" algn="ctr" defTabSz="1066800">
            <a:lnSpc>
              <a:spcPct val="90000"/>
            </a:lnSpc>
            <a:spcBef>
              <a:spcPct val="0"/>
            </a:spcBef>
            <a:spcAft>
              <a:spcPct val="35000"/>
            </a:spcAft>
          </a:pPr>
          <a:endParaRPr lang="it-IT" sz="1000" b="1" kern="1200" dirty="0" smtClean="0">
            <a:solidFill>
              <a:srgbClr val="FFC000"/>
            </a:solidFill>
            <a:latin typeface="Bookman Old Style" pitchFamily="18" charset="0"/>
          </a:endParaRPr>
        </a:p>
        <a:p>
          <a:pPr lvl="0" algn="ctr" defTabSz="1066800">
            <a:lnSpc>
              <a:spcPct val="90000"/>
            </a:lnSpc>
            <a:spcBef>
              <a:spcPct val="0"/>
            </a:spcBef>
            <a:spcAft>
              <a:spcPct val="35000"/>
            </a:spcAft>
          </a:pPr>
          <a:r>
            <a:rPr lang="it-IT" sz="2800" kern="1200" dirty="0" smtClean="0"/>
            <a:t/>
          </a:r>
          <a:br>
            <a:rPr lang="it-IT" sz="2800" kern="1200" dirty="0" smtClean="0"/>
          </a:br>
          <a:endParaRPr lang="it-IT" sz="2800" b="1" kern="1200" dirty="0" smtClean="0">
            <a:solidFill>
              <a:srgbClr val="FFC000"/>
            </a:solidFill>
            <a:latin typeface="Bookman Old Style" pitchFamily="18" charset="0"/>
          </a:endParaRPr>
        </a:p>
        <a:p>
          <a:pPr lvl="0" algn="ctr" defTabSz="1066800">
            <a:lnSpc>
              <a:spcPct val="90000"/>
            </a:lnSpc>
            <a:spcBef>
              <a:spcPct val="0"/>
            </a:spcBef>
            <a:spcAft>
              <a:spcPct val="35000"/>
            </a:spcAft>
          </a:pPr>
          <a:endParaRPr lang="it-IT" sz="3200" b="1" kern="1200" dirty="0" smtClean="0">
            <a:solidFill>
              <a:srgbClr val="FFC000"/>
            </a:solidFill>
            <a:latin typeface="Bookman Old Style" pitchFamily="18" charset="0"/>
          </a:endParaRPr>
        </a:p>
        <a:p>
          <a:pPr lvl="0" algn="ctr" defTabSz="1066800">
            <a:lnSpc>
              <a:spcPct val="90000"/>
            </a:lnSpc>
            <a:spcBef>
              <a:spcPct val="0"/>
            </a:spcBef>
            <a:spcAft>
              <a:spcPct val="35000"/>
            </a:spcAft>
          </a:pPr>
          <a:r>
            <a:rPr lang="it-IT" sz="3200" b="1" kern="1200" dirty="0" smtClean="0">
              <a:solidFill>
                <a:srgbClr val="FFC000"/>
              </a:solidFill>
              <a:latin typeface="Bookman Old Style" pitchFamily="18" charset="0"/>
            </a:rPr>
            <a:t>Dirigente</a:t>
          </a:r>
          <a:endParaRPr lang="it-IT" sz="3200" b="1" kern="1200" dirty="0">
            <a:solidFill>
              <a:srgbClr val="FFC000"/>
            </a:solidFill>
            <a:latin typeface="Bookman Old Style" pitchFamily="18" charset="0"/>
          </a:endParaRPr>
        </a:p>
      </dsp:txBody>
      <dsp:txXfrm>
        <a:off x="2595955" y="450494"/>
        <a:ext cx="3549909" cy="2640053"/>
      </dsp:txXfrm>
    </dsp:sp>
    <dsp:sp modelId="{B32D54EA-9404-42C1-9F08-6DAC61E3D504}">
      <dsp:nvSpPr>
        <dsp:cNvPr id="0" name=""/>
        <dsp:cNvSpPr/>
      </dsp:nvSpPr>
      <dsp:spPr>
        <a:xfrm>
          <a:off x="1140382" y="3085806"/>
          <a:ext cx="6469329" cy="2148865"/>
        </a:xfrm>
        <a:prstGeom prst="trapezoid">
          <a:avLst>
            <a:gd name="adj" fmla="val 67171"/>
          </a:avLst>
        </a:prstGeom>
        <a:solidFill>
          <a:schemeClr val="accent2"/>
        </a:solidFill>
        <a:ln w="28575" cap="flat" cmpd="sng" algn="ctr">
          <a:solidFill>
            <a:schemeClr val="tx1"/>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25400" tIns="25400" rIns="25400" bIns="25400" numCol="1" spcCol="1270" anchor="ctr" anchorCtr="0">
          <a:noAutofit/>
        </a:bodyPr>
        <a:lstStyle/>
        <a:p>
          <a:pPr lvl="0" algn="l" defTabSz="1244600">
            <a:lnSpc>
              <a:spcPct val="90000"/>
            </a:lnSpc>
            <a:spcBef>
              <a:spcPct val="0"/>
            </a:spcBef>
            <a:spcAft>
              <a:spcPts val="0"/>
            </a:spcAft>
          </a:pPr>
          <a:r>
            <a:rPr lang="it-IT" sz="2000" b="1" kern="1200" dirty="0" smtClean="0">
              <a:solidFill>
                <a:srgbClr val="FFC000"/>
              </a:solidFill>
            </a:rPr>
            <a:t>DIRIGENTI</a:t>
          </a:r>
        </a:p>
      </dsp:txBody>
      <dsp:txXfrm>
        <a:off x="2272515" y="3085806"/>
        <a:ext cx="4205064" cy="2148865"/>
      </dsp:txXfrm>
    </dsp:sp>
    <dsp:sp modelId="{7D4C304F-BA89-417B-92DB-C8E0F2F14843}">
      <dsp:nvSpPr>
        <dsp:cNvPr id="0" name=""/>
        <dsp:cNvSpPr/>
      </dsp:nvSpPr>
      <dsp:spPr>
        <a:xfrm>
          <a:off x="245174" y="4694629"/>
          <a:ext cx="8323479" cy="1921908"/>
        </a:xfrm>
        <a:prstGeom prst="trapezoid">
          <a:avLst>
            <a:gd name="adj" fmla="val 67171"/>
          </a:avLst>
        </a:prstGeom>
        <a:solidFill>
          <a:schemeClr val="accent2"/>
        </a:solidFill>
        <a:ln w="285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l" defTabSz="889000">
            <a:lnSpc>
              <a:spcPct val="100000"/>
            </a:lnSpc>
            <a:spcBef>
              <a:spcPct val="0"/>
            </a:spcBef>
            <a:spcAft>
              <a:spcPts val="0"/>
            </a:spcAft>
          </a:pPr>
          <a:r>
            <a:rPr lang="it-IT" sz="2000" b="1" kern="1200" dirty="0" smtClean="0">
              <a:solidFill>
                <a:srgbClr val="FFFF00"/>
              </a:solidFill>
            </a:rPr>
            <a:t>         PREPOSTI</a:t>
          </a:r>
        </a:p>
        <a:p>
          <a:pPr lvl="0" algn="ctr" defTabSz="889000">
            <a:lnSpc>
              <a:spcPct val="100000"/>
            </a:lnSpc>
            <a:spcBef>
              <a:spcPct val="0"/>
            </a:spcBef>
            <a:spcAft>
              <a:spcPts val="0"/>
            </a:spcAft>
          </a:pPr>
          <a:endParaRPr lang="it-IT" sz="2000" b="1" kern="1200" dirty="0" smtClean="0">
            <a:solidFill>
              <a:srgbClr val="FF0000"/>
            </a:solidFill>
          </a:endParaRPr>
        </a:p>
        <a:p>
          <a:pPr lvl="0" algn="ctr" defTabSz="889000">
            <a:lnSpc>
              <a:spcPct val="100000"/>
            </a:lnSpc>
            <a:spcBef>
              <a:spcPct val="0"/>
            </a:spcBef>
            <a:spcAft>
              <a:spcPts val="0"/>
            </a:spcAft>
          </a:pPr>
          <a:endParaRPr lang="it-IT" sz="2000" b="1" kern="1200" dirty="0" smtClean="0">
            <a:solidFill>
              <a:srgbClr val="FF0000"/>
            </a:solidFill>
          </a:endParaRPr>
        </a:p>
        <a:p>
          <a:pPr lvl="0" algn="ctr" defTabSz="889000">
            <a:lnSpc>
              <a:spcPct val="100000"/>
            </a:lnSpc>
            <a:spcBef>
              <a:spcPct val="0"/>
            </a:spcBef>
            <a:spcAft>
              <a:spcPts val="0"/>
            </a:spcAft>
          </a:pPr>
          <a:r>
            <a:rPr lang="it-IT" sz="2000" b="1" kern="1200" dirty="0" smtClean="0">
              <a:solidFill>
                <a:srgbClr val="FFFF00"/>
              </a:solidFill>
            </a:rPr>
            <a:t>LAVORATORI</a:t>
          </a:r>
        </a:p>
      </dsp:txBody>
      <dsp:txXfrm>
        <a:off x="1701782" y="4694629"/>
        <a:ext cx="5410261" cy="19219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09C3C-7BBA-4144-AD8E-B7988F9D466D}">
      <dsp:nvSpPr>
        <dsp:cNvPr id="0" name=""/>
        <dsp:cNvSpPr/>
      </dsp:nvSpPr>
      <dsp:spPr>
        <a:xfrm>
          <a:off x="3103137" y="0"/>
          <a:ext cx="1942404" cy="1147696"/>
        </a:xfrm>
        <a:prstGeom prst="trapezoid">
          <a:avLst>
            <a:gd name="adj" fmla="val 84622"/>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Imprenditore</a:t>
          </a:r>
        </a:p>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3103137" y="0"/>
        <a:ext cx="1942404" cy="1147696"/>
      </dsp:txXfrm>
    </dsp:sp>
    <dsp:sp modelId="{23ADA387-2379-4934-95DB-551829E95368}">
      <dsp:nvSpPr>
        <dsp:cNvPr id="0" name=""/>
        <dsp:cNvSpPr/>
      </dsp:nvSpPr>
      <dsp:spPr>
        <a:xfrm>
          <a:off x="1942404" y="1147696"/>
          <a:ext cx="4263869" cy="1371670"/>
        </a:xfrm>
        <a:prstGeom prst="trapezoid">
          <a:avLst>
            <a:gd name="adj" fmla="val 84622"/>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Dirigente</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2688581" y="1147696"/>
        <a:ext cx="2771515" cy="1371670"/>
      </dsp:txXfrm>
    </dsp:sp>
    <dsp:sp modelId="{62A33CC2-24D3-4241-B178-A19BD3D752F3}">
      <dsp:nvSpPr>
        <dsp:cNvPr id="0" name=""/>
        <dsp:cNvSpPr/>
      </dsp:nvSpPr>
      <dsp:spPr>
        <a:xfrm>
          <a:off x="971202" y="2519367"/>
          <a:ext cx="6206274" cy="1147696"/>
        </a:xfrm>
        <a:prstGeom prst="trapezoid">
          <a:avLst>
            <a:gd name="adj" fmla="val 84622"/>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Preposto</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2057300" y="2519367"/>
        <a:ext cx="4034078" cy="1147696"/>
      </dsp:txXfrm>
    </dsp:sp>
    <dsp:sp modelId="{9A12FF3A-741E-4613-89A4-BC667E86AF79}">
      <dsp:nvSpPr>
        <dsp:cNvPr id="0" name=""/>
        <dsp:cNvSpPr/>
      </dsp:nvSpPr>
      <dsp:spPr>
        <a:xfrm>
          <a:off x="0" y="3667064"/>
          <a:ext cx="8148679" cy="1147696"/>
        </a:xfrm>
        <a:prstGeom prst="trapezoid">
          <a:avLst>
            <a:gd name="adj" fmla="val 84622"/>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Lavoratore</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1426018" y="3667064"/>
        <a:ext cx="5296641" cy="11476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09C3C-7BBA-4144-AD8E-B7988F9D466D}">
      <dsp:nvSpPr>
        <dsp:cNvPr id="0" name=""/>
        <dsp:cNvSpPr/>
      </dsp:nvSpPr>
      <dsp:spPr>
        <a:xfrm>
          <a:off x="2971870" y="0"/>
          <a:ext cx="2204937" cy="1302818"/>
        </a:xfrm>
        <a:prstGeom prst="trapezoid">
          <a:avLst>
            <a:gd name="adj" fmla="val 84622"/>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Dirigente</a:t>
          </a:r>
        </a:p>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2971870" y="0"/>
        <a:ext cx="2204937" cy="1302818"/>
      </dsp:txXfrm>
    </dsp:sp>
    <dsp:sp modelId="{23ADA387-2379-4934-95DB-551829E95368}">
      <dsp:nvSpPr>
        <dsp:cNvPr id="0" name=""/>
        <dsp:cNvSpPr/>
      </dsp:nvSpPr>
      <dsp:spPr>
        <a:xfrm>
          <a:off x="1102468" y="1302818"/>
          <a:ext cx="5943741" cy="2209124"/>
        </a:xfrm>
        <a:prstGeom prst="trapezoid">
          <a:avLst>
            <a:gd name="adj" fmla="val 84622"/>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VICARIO</a:t>
          </a:r>
        </a:p>
        <a:p>
          <a:pPr lvl="0" algn="ctr" defTabSz="889000">
            <a:lnSpc>
              <a:spcPct val="10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Collaboratori di presidenza</a:t>
          </a:r>
        </a:p>
        <a:p>
          <a:pPr lvl="0" algn="ctr" defTabSz="889000">
            <a:lnSpc>
              <a:spcPct val="10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Docenti d’aula</a:t>
          </a:r>
        </a:p>
        <a:p>
          <a:pPr lvl="0" algn="ctr" defTabSz="889000">
            <a:lnSpc>
              <a:spcPct val="10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Docenti di laboratorio</a:t>
          </a:r>
        </a:p>
        <a:p>
          <a:pPr lvl="0" algn="ctr" defTabSz="889000">
            <a:lnSpc>
              <a:spcPct val="10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(Preposti)</a:t>
          </a:r>
        </a:p>
        <a:p>
          <a:pPr lvl="0" algn="ctr" defTabSz="889000">
            <a:lnSpc>
              <a:spcPct val="90000"/>
            </a:lnSpc>
            <a:spcBef>
              <a:spcPct val="0"/>
            </a:spcBef>
            <a:spcAft>
              <a:spcPct val="35000"/>
            </a:spcAft>
          </a:pPr>
          <a:endParaRPr lang="it-IT" sz="1400" kern="1200" dirty="0"/>
        </a:p>
      </dsp:txBody>
      <dsp:txXfrm>
        <a:off x="2142623" y="1302818"/>
        <a:ext cx="3863431" cy="2209124"/>
      </dsp:txXfrm>
    </dsp:sp>
    <dsp:sp modelId="{62A33CC2-24D3-4241-B178-A19BD3D752F3}">
      <dsp:nvSpPr>
        <dsp:cNvPr id="0" name=""/>
        <dsp:cNvSpPr/>
      </dsp:nvSpPr>
      <dsp:spPr>
        <a:xfrm>
          <a:off x="0" y="3511942"/>
          <a:ext cx="8148679" cy="1302818"/>
        </a:xfrm>
        <a:prstGeom prst="trapezoid">
          <a:avLst>
            <a:gd name="adj" fmla="val 84622"/>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Personale ATA (Preposti)</a:t>
          </a:r>
        </a:p>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Assistenti di laboratorio (Preposti)</a:t>
          </a:r>
        </a:p>
        <a:p>
          <a:pPr lvl="0" algn="ctr" defTabSz="889000">
            <a:lnSpc>
              <a:spcPct val="90000"/>
            </a:lnSpc>
            <a:spcBef>
              <a:spcPct val="0"/>
            </a:spcBef>
            <a:spcAft>
              <a:spcPct val="35000"/>
            </a:spcAft>
          </a:pPr>
          <a:r>
            <a:rPr lang="it-IT" sz="2000" kern="1200" dirty="0" smtClean="0">
              <a:latin typeface="Tahoma" panose="020B0604030504040204" pitchFamily="34" charset="0"/>
              <a:ea typeface="Tahoma" panose="020B0604030504040204" pitchFamily="34" charset="0"/>
              <a:cs typeface="Tahoma" panose="020B0604030504040204" pitchFamily="34" charset="0"/>
            </a:rPr>
            <a:t>Studenti lavoratori</a:t>
          </a:r>
          <a:endParaRPr lang="it-IT" sz="2000" kern="1200" dirty="0">
            <a:latin typeface="Tahoma" panose="020B0604030504040204" pitchFamily="34" charset="0"/>
            <a:ea typeface="Tahoma" panose="020B0604030504040204" pitchFamily="34" charset="0"/>
            <a:cs typeface="Tahoma" panose="020B0604030504040204" pitchFamily="34" charset="0"/>
          </a:endParaRPr>
        </a:p>
      </dsp:txBody>
      <dsp:txXfrm>
        <a:off x="1426018" y="3511942"/>
        <a:ext cx="5296641" cy="130281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35FF54E-1AB8-40DC-B349-6F5250748E48}" type="datetimeFigureOut">
              <a:rPr lang="it-IT"/>
              <a:pPr>
                <a:defRPr/>
              </a:pPr>
              <a:t>03/12/2017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B37CFC2C-2E0E-4DA1-9353-42CD54829A61}" type="slidenum">
              <a:rPr lang="it-IT"/>
              <a:pPr>
                <a:defRPr/>
              </a:pPr>
              <a:t>‹N›</a:t>
            </a:fld>
            <a:endParaRPr lang="it-IT"/>
          </a:p>
        </p:txBody>
      </p:sp>
    </p:spTree>
    <p:extLst>
      <p:ext uri="{BB962C8B-B14F-4D97-AF65-F5344CB8AC3E}">
        <p14:creationId xmlns:p14="http://schemas.microsoft.com/office/powerpoint/2010/main" val="10954663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smtClean="0"/>
              <a:t>L’uomo/lavoratore non viene tutelato perché mero strumento di produzione e quindi la integrità </a:t>
            </a:r>
            <a:r>
              <a:rPr lang="it-IT" baseline="0" dirty="0" smtClean="0"/>
              <a:t> fisica ha un valore perché  essenziale per la produzione</a:t>
            </a:r>
            <a:r>
              <a:rPr lang="it-IT" dirty="0" smtClean="0"/>
              <a:t> ma come persona. </a:t>
            </a:r>
            <a:r>
              <a:rPr lang="it-IT" sz="1200" kern="1200" dirty="0" smtClean="0">
                <a:solidFill>
                  <a:schemeClr val="tx1"/>
                </a:solidFill>
                <a:latin typeface="+mn-lt"/>
                <a:ea typeface="+mn-ea"/>
                <a:cs typeface="+mn-cs"/>
              </a:rPr>
              <a:t>Tutelare il lavoratore/persona vale a significare tener presente la sua capacità come persona umana soprattutto di stabilire e mantenere  relazioni con l'ambiente che lo circonda e con gli altri uomini. In questo modo si supera la concezione </a:t>
            </a:r>
            <a:r>
              <a:rPr lang="it-IT" sz="1200" kern="1200" dirty="0" err="1" smtClean="0">
                <a:solidFill>
                  <a:schemeClr val="tx1"/>
                </a:solidFill>
                <a:latin typeface="+mn-lt"/>
                <a:ea typeface="+mn-ea"/>
                <a:cs typeface="+mn-cs"/>
              </a:rPr>
              <a:t>tecnic</a:t>
            </a:r>
            <a:r>
              <a:rPr lang="it-IT" sz="1200" kern="1200" dirty="0" smtClean="0">
                <a:solidFill>
                  <a:schemeClr val="tx1"/>
                </a:solidFill>
                <a:latin typeface="+mn-lt"/>
                <a:ea typeface="+mn-ea"/>
                <a:cs typeface="+mn-cs"/>
              </a:rPr>
              <a:t>/economicistica del lavoro a favore di una concezione che lo pone come elemento di crescita nel progresso materiale bensì in quello psicofisico. Il punto d'arrivo sarà il riconoscimento del rischio cosiddetto da stress da lavoro correlato.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a:t>
            </a:fld>
            <a:endParaRPr lang="it-IT"/>
          </a:p>
        </p:txBody>
      </p:sp>
    </p:spTree>
    <p:extLst>
      <p:ext uri="{BB962C8B-B14F-4D97-AF65-F5344CB8AC3E}">
        <p14:creationId xmlns:p14="http://schemas.microsoft.com/office/powerpoint/2010/main" val="2004666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a:defRPr/>
            </a:pPr>
            <a:r>
              <a:rPr lang="it-IT" sz="1200" kern="1200" dirty="0" smtClean="0">
                <a:solidFill>
                  <a:schemeClr val="tx1"/>
                </a:solidFill>
                <a:latin typeface="+mn-lt"/>
                <a:ea typeface="+mn-ea"/>
                <a:cs typeface="+mn-cs"/>
              </a:rPr>
              <a:t>La Riforma Sanitaria doveva rendere effettiva la tutela attraverso il trasferimento dei compiti di vigilanza e di controllo dall'Ispettorato del Lavoro alle strutture periferiche delle ULSS ( Servizi Territoriali di Prevenzione). Purtroppo alla luce delle </a:t>
            </a:r>
            <a:r>
              <a:rPr lang="it-IT" sz="1200" kern="1200" dirty="0" err="1" smtClean="0">
                <a:solidFill>
                  <a:schemeClr val="tx1"/>
                </a:solidFill>
                <a:latin typeface="+mn-lt"/>
                <a:ea typeface="+mn-ea"/>
                <a:cs typeface="+mn-cs"/>
              </a:rPr>
              <a:t>delle</a:t>
            </a:r>
            <a:r>
              <a:rPr lang="it-IT" sz="1200" kern="1200" dirty="0" smtClean="0">
                <a:solidFill>
                  <a:schemeClr val="tx1"/>
                </a:solidFill>
                <a:latin typeface="+mn-lt"/>
                <a:ea typeface="+mn-ea"/>
                <a:cs typeface="+mn-cs"/>
              </a:rPr>
              <a:t> esperienze intervenute deve riconoscersi che i risultati non sono stati altamente positivi</a:t>
            </a:r>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13</a:t>
            </a:fld>
            <a:endParaRPr lang="it-IT"/>
          </a:p>
        </p:txBody>
      </p:sp>
    </p:spTree>
    <p:extLst>
      <p:ext uri="{BB962C8B-B14F-4D97-AF65-F5344CB8AC3E}">
        <p14:creationId xmlns:p14="http://schemas.microsoft.com/office/powerpoint/2010/main" val="1405119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prevenzione si innova e interviene su rischi globali e su tutti i soggetti coinvolgibili</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le attività considerate sono inserite in un sistema che prevede la loro suddivisione in classi di rischio e a pari classe deve corrispondere un pari sistema di prevenzione e sicurezza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14</a:t>
            </a:fld>
            <a:endParaRPr lang="it-IT"/>
          </a:p>
        </p:txBody>
      </p:sp>
    </p:spTree>
    <p:extLst>
      <p:ext uri="{BB962C8B-B14F-4D97-AF65-F5344CB8AC3E}">
        <p14:creationId xmlns:p14="http://schemas.microsoft.com/office/powerpoint/2010/main" val="3772779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lang="it-IT" altLang="it-IT" sz="1200" i="0" dirty="0" smtClean="0">
                <a:solidFill>
                  <a:schemeClr val="tx1"/>
                </a:solidFill>
                <a:latin typeface="Tahoma" pitchFamily="34" charset="0"/>
                <a:cs typeface="Tahoma" pitchFamily="34" charset="0"/>
              </a:rPr>
              <a:t>La legislazione metodologica degli anni ’90: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D.Lvo</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 626/94  e poi 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D.Lvo</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 81/2008 </a:t>
            </a:r>
            <a:r>
              <a:rPr kumimoji="0" lang="it-IT" altLang="it-IT" sz="1200" b="0" i="0" u="none" strike="noStrike" kern="1200" cap="none" spc="0" normalizeH="0" baseline="0" noProof="0" dirty="0" smtClean="0">
                <a:ln>
                  <a:noFill/>
                </a:ln>
                <a:solidFill>
                  <a:prstClr val="black"/>
                </a:solidFill>
                <a:effectLst/>
                <a:uLnTx/>
                <a:uFillTx/>
                <a:latin typeface="Tahoma" pitchFamily="34" charset="0"/>
                <a:ea typeface="+mn-ea"/>
                <a:cs typeface="Tahoma" pitchFamily="34" charset="0"/>
              </a:rPr>
              <a:t>tramonta </a:t>
            </a:r>
            <a:r>
              <a:rPr kumimoji="0" lang="it-IT" sz="25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concezione « burocratica « della sicurezza  e sorge la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sicurezza                        ”</a:t>
            </a:r>
            <a:r>
              <a:rPr kumimoji="0" lang="it-IT" altLang="it-IT" sz="1600" b="0" i="0" u="sng" strike="noStrike" kern="0" cap="none" spc="0" normalizeH="0" baseline="0" noProof="0" dirty="0" smtClean="0">
                <a:ln>
                  <a:noFill/>
                </a:ln>
                <a:solidFill>
                  <a:srgbClr val="FFFF00"/>
                </a:solidFill>
                <a:effectLst/>
                <a:uLnTx/>
                <a:uFillTx/>
                <a:latin typeface="Palatino Linotype" pitchFamily="18" charset="0"/>
                <a:ea typeface="+mn-ea"/>
                <a:cs typeface="+mn-cs"/>
              </a:rPr>
              <a:t>propositiva”.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Questa finalità si raggiunge 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c.d.</a:t>
            </a:r>
            <a:r>
              <a:rPr kumimoji="0" lang="it-IT" altLang="it-IT" sz="1600" b="0" i="1" u="none" strike="noStrike" kern="0" cap="none" spc="0" normalizeH="0" baseline="0" noProof="0" dirty="0" err="1" smtClean="0">
                <a:ln>
                  <a:noFill/>
                </a:ln>
                <a:solidFill>
                  <a:srgbClr val="FFFF00"/>
                </a:solidFill>
                <a:effectLst/>
                <a:uLnTx/>
                <a:uFillTx/>
                <a:latin typeface="Palatino Linotype" pitchFamily="18" charset="0"/>
                <a:ea typeface="+mn-ea"/>
                <a:cs typeface="+mn-cs"/>
              </a:rPr>
              <a:t>PRINCIPIO</a:t>
            </a: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 CARDINALE DELLA EFFETTIVITA’: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“Concreta, reale assegnazione di compiti a ciascun soggetto da cui deriva la </a:t>
            </a:r>
            <a:r>
              <a:rPr kumimoji="0" lang="it-IT" altLang="it-IT" sz="1600" b="0" i="1" u="none" strike="noStrike" kern="0" cap="none" spc="0" normalizeH="0" baseline="0" noProof="0" dirty="0" err="1" smtClean="0">
                <a:ln>
                  <a:noFill/>
                </a:ln>
                <a:solidFill>
                  <a:srgbClr val="FFFF00"/>
                </a:solidFill>
                <a:effectLst/>
                <a:uLnTx/>
                <a:uFillTx/>
                <a:latin typeface="Palatino Linotype" pitchFamily="18" charset="0"/>
                <a:ea typeface="+mn-ea"/>
                <a:cs typeface="+mn-cs"/>
              </a:rPr>
              <a:t>ripartizone</a:t>
            </a:r>
            <a:endPar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endParaRP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intersoggettiva degli obblighi di </a:t>
            </a:r>
            <a:r>
              <a:rPr kumimoji="0" lang="it-IT" altLang="it-IT" sz="1600" b="0" i="0" u="sng" strike="noStrike" kern="0" cap="none" spc="0" normalizeH="0" baseline="0" noProof="0" dirty="0" smtClean="0">
                <a:ln>
                  <a:noFill/>
                </a:ln>
                <a:solidFill>
                  <a:srgbClr val="FFFF00"/>
                </a:solidFill>
                <a:effectLst/>
                <a:uLnTx/>
                <a:uFillTx/>
                <a:latin typeface="Palatino Linotype" pitchFamily="18" charset="0"/>
                <a:ea typeface="+mn-ea"/>
                <a:cs typeface="+mn-cs"/>
              </a:rPr>
              <a:t>prevenzione (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imputazione e estensione contenutistica dell’obbligazione)”. Ciò si realizza scomponendo gli obblighi di</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sicurezza contenuti e fusi nell’art. 2087 C.C. attraverso:</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PROGRAMMAZIONE DELL’OBBLIGO DI SICUREZZA;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PROCEDIMENTALIZZAZIONE DELL’OBBLIGO DI SICUREZZA;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PARTCIPAZIONE DEI LAVORATORI ( R.L.S.)</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endParaRPr kumimoji="0" lang="it-IT" altLang="it-IT" sz="1600" b="1" i="0" u="none" strike="noStrike" kern="0" cap="none" spc="0" normalizeH="0" baseline="0" noProof="0" dirty="0" smtClean="0">
              <a:ln>
                <a:noFill/>
              </a:ln>
              <a:solidFill>
                <a:srgbClr val="EAEAEA"/>
              </a:solidFill>
              <a:effectLst/>
              <a:uLnTx/>
              <a:uFillTx/>
              <a:latin typeface="Palatino Linotype" pitchFamily="18" charset="0"/>
              <a:ea typeface="+mn-ea"/>
              <a:cs typeface="+mn-cs"/>
            </a:endParaRPr>
          </a:p>
          <a:p>
            <a:pPr marL="0" marR="0" lvl="0" indent="0" algn="l" defTabSz="914400" rtl="0" eaLnBrk="1" fontAlgn="auto" latinLnBrk="0" hangingPunct="1">
              <a:lnSpc>
                <a:spcPts val="2892"/>
              </a:lnSpc>
              <a:spcBef>
                <a:spcPts val="0"/>
              </a:spcBef>
              <a:spcAft>
                <a:spcPts val="478"/>
              </a:spcAft>
              <a:buClrTx/>
              <a:buSzTx/>
              <a:buFont typeface="Arial" pitchFamily="34" charset="0"/>
              <a:buNone/>
              <a:tabLst>
                <a:tab pos="3445720" algn="l"/>
                <a:tab pos="7332171" algn="r"/>
              </a:tabLst>
              <a:defRPr/>
            </a:pPr>
            <a:endParaRPr lang="it-IT" altLang="it-IT" sz="1200" i="0" dirty="0" smtClean="0">
              <a:solidFill>
                <a:schemeClr val="tx1"/>
              </a:solidFill>
              <a:latin typeface="Tahoma" pitchFamily="34" charset="0"/>
              <a:cs typeface="Tahoma" pitchFamily="34" charset="0"/>
            </a:endParaRPr>
          </a:p>
          <a:p>
            <a:pPr eaLnBrk="1" hangingPunct="1">
              <a:spcBef>
                <a:spcPct val="0"/>
              </a:spcBef>
            </a:pPr>
            <a:endParaRPr lang="it-IT" altLang="it-IT" dirty="0" smtClean="0"/>
          </a:p>
        </p:txBody>
      </p:sp>
      <p:sp>
        <p:nvSpPr>
          <p:cNvPr id="1157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3261C85-E80E-4C47-A8C7-E1EEC30C7568}" type="slidenum">
              <a:rPr lang="it-IT" altLang="it-IT" smtClean="0">
                <a:solidFill>
                  <a:srgbClr val="000000"/>
                </a:solidFill>
              </a:rPr>
              <a:pPr eaLnBrk="1" hangingPunct="1"/>
              <a:t>15</a:t>
            </a:fld>
            <a:endParaRPr lang="it-IT" altLang="it-IT"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457200" marR="0" lvl="0" indent="-457200" algn="l" defTabSz="914400" rtl="0" eaLnBrk="1" fontAlgn="auto" latinLnBrk="0" hangingPunct="1">
              <a:lnSpc>
                <a:spcPct val="150000"/>
              </a:lnSpc>
              <a:spcBef>
                <a:spcPts val="0"/>
              </a:spcBef>
              <a:spcAft>
                <a:spcPts val="478"/>
              </a:spcAft>
              <a:buClrTx/>
              <a:buSzTx/>
              <a:buFont typeface="+mj-lt"/>
              <a:buAutoNum type="arabicPeriod" startAt="3"/>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costi obbligatori per il datore di lavoro (risorse umane), determinati dall’impiego di consulenti, dallo svolgimento di nuove attività, da nuove figure professionali di riferimento siano riferibili ad un cambiamento di cultura aziendale e (risorse patrimoniali) da adattamento dei posti di lavoro, dei dpi, degli immobili, dei piani di gestione dell’emergenza, possano diventare valore aggiuntivo, in termini culturali, alle risorse umane dell’azienda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16</a:t>
            </a:fld>
            <a:endParaRPr lang="it-IT"/>
          </a:p>
        </p:txBody>
      </p:sp>
    </p:spTree>
    <p:extLst>
      <p:ext uri="{BB962C8B-B14F-4D97-AF65-F5344CB8AC3E}">
        <p14:creationId xmlns:p14="http://schemas.microsoft.com/office/powerpoint/2010/main" val="180002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Questi principi non restano mere enunciazioni di principio se si realizzano scomponendoli gli obblighi di sicurezza contenuti e fusi nell’art. 2087 C.C. attraverso:</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PROGRAMMAZIONE DELL’OBBLIGO DI SICUREZZA;</a:t>
            </a: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PROCEDIMENTALIZZAZIONE DELL’OBBLIGO DI SICUREZZA;</a:t>
            </a: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PARTECIPAZIONE DEI LAVORATORI ( R.L.S.)</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17</a:t>
            </a:fld>
            <a:endParaRPr lang="it-IT"/>
          </a:p>
        </p:txBody>
      </p:sp>
    </p:spTree>
    <p:extLst>
      <p:ext uri="{BB962C8B-B14F-4D97-AF65-F5344CB8AC3E}">
        <p14:creationId xmlns:p14="http://schemas.microsoft.com/office/powerpoint/2010/main" val="1897391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ts val="1973"/>
              </a:lnSpc>
              <a:spcBef>
                <a:spcPts val="1503"/>
              </a:spcBef>
              <a:spcAft>
                <a:spcPts val="0"/>
              </a:spcAft>
              <a:buClr>
                <a:srgbClr val="F07F09"/>
              </a:buClr>
              <a:buSzPct val="80000"/>
              <a:buFontTx/>
              <a:buNone/>
              <a:tabLst/>
              <a:defRPr/>
            </a:pPr>
            <a:r>
              <a:rPr kumimoji="0" lang="it-IT" sz="2000" b="0" i="0" u="sng" strike="noStrike" kern="1200" cap="none" spc="0" normalizeH="0" baseline="0" noProof="0" dirty="0" smtClean="0">
                <a:ln>
                  <a:noFill/>
                </a:ln>
                <a:solidFill>
                  <a:srgbClr val="002060"/>
                </a:solidFill>
                <a:effectLst/>
                <a:uLnTx/>
                <a:uFillTx/>
                <a:latin typeface="Tahoma" panose="02020603050405020304" pitchFamily="2"/>
                <a:ea typeface="+mn-ea"/>
                <a:cs typeface="+mn-cs"/>
              </a:rPr>
              <a:t>Si afferma la « filosofia della programmazione e organizzazione della sicurezza «, per conferire effettività ed efficacia all'azione di prevenzione </a:t>
            </a:r>
            <a:r>
              <a:rPr kumimoji="0" lang="it-IT" sz="2000" b="0" i="0" u="sng" strike="noStrike" kern="1200" cap="none" spc="0" normalizeH="0" baseline="0" noProof="0" dirty="0" smtClean="0">
                <a:ln>
                  <a:noFill/>
                </a:ln>
                <a:solidFill>
                  <a:prstClr val="black"/>
                </a:solidFill>
                <a:effectLst/>
                <a:uLnTx/>
                <a:uFillTx/>
                <a:latin typeface="Tahoma" panose="02020603050405020304" pitchFamily="2"/>
                <a:ea typeface="+mn-ea"/>
                <a:cs typeface="+mn-cs"/>
              </a:rPr>
              <a:t> e quindi è necessario:</a:t>
            </a:r>
          </a:p>
          <a:p>
            <a:pPr marL="342900" marR="0" lvl="0" indent="-34290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rPr>
              <a:t>Predisposizione dei sistemi di controllo dell'efficacia e dell'efficienza delle misure adottate </a:t>
            </a:r>
          </a:p>
          <a:p>
            <a:pPr marL="342900" marR="0" lvl="0" indent="-34290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rPr>
              <a:t>Ripartizione intersoggettiva dell'obbligo di sicurezza e salute fra i ruoli della linea gerarchico-funzionale </a:t>
            </a:r>
          </a:p>
          <a:p>
            <a:pPr marL="342900" marR="0" lvl="0" indent="-342900" algn="l"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it-IT" sz="1800" b="0" i="0" u="none" strike="noStrike" kern="1200" cap="none" spc="0" normalizeH="0" baseline="0" noProof="0" dirty="0" smtClean="0">
                <a:ln>
                  <a:noFill/>
                </a:ln>
                <a:solidFill>
                  <a:prstClr val="black"/>
                </a:solidFill>
                <a:effectLst/>
                <a:uLnTx/>
                <a:uFillTx/>
                <a:latin typeface="Arial"/>
                <a:ea typeface="+mn-ea"/>
                <a:cs typeface="+mn-cs"/>
              </a:rPr>
              <a:t>Integrazione nella struttura organizzativa aziendale della funzione della tutela e del miglioramento della sicurezza sui luoghi di lavoro, attraverso misure</a:t>
            </a: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it-IT" sz="1800" b="0" i="0" u="none" strike="noStrike" kern="1200" cap="none" spc="0" normalizeH="0" baseline="0" noProof="0" dirty="0" smtClean="0">
                <a:ln>
                  <a:noFill/>
                </a:ln>
                <a:solidFill>
                  <a:prstClr val="black"/>
                </a:solidFill>
                <a:effectLst/>
                <a:uLnTx/>
                <a:uFillTx/>
                <a:latin typeface="Arial"/>
                <a:ea typeface="+mn-ea"/>
                <a:cs typeface="+mn-cs"/>
              </a:rPr>
              <a:t>adottate o previste in tutte le fasi dell’attività lavorativa anche per evitare o diminuire i rischi professionali, nel rispetto della salute della popolazione e dell’integrità dell’ambiente esterno.</a:t>
            </a:r>
            <a:endParaRPr kumimoji="0" lang="it-IT"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None/>
              <a:tabLst/>
              <a:defRPr/>
            </a:pPr>
            <a:endPar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endParaRPr>
          </a:p>
          <a:p>
            <a:pPr eaLnBrk="1" hangingPunct="1">
              <a:spcBef>
                <a:spcPct val="0"/>
              </a:spcBef>
            </a:pPr>
            <a:endParaRPr lang="it-IT" altLang="it-IT" dirty="0" smtClean="0"/>
          </a:p>
        </p:txBody>
      </p:sp>
      <p:sp>
        <p:nvSpPr>
          <p:cNvPr id="161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328D08E-80D9-49C7-8DA5-C7DE5E39F116}" type="slidenum">
              <a:rPr lang="it-IT" altLang="it-IT" smtClean="0">
                <a:solidFill>
                  <a:srgbClr val="000000"/>
                </a:solidFill>
              </a:rPr>
              <a:pPr eaLnBrk="1" hangingPunct="1"/>
              <a:t>19</a:t>
            </a:fld>
            <a:endParaRPr lang="it-IT" altLang="it-IT" smtClean="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4400" b="0" i="0" u="none" strike="noStrike" kern="0" cap="none" spc="0" normalizeH="0" baseline="0" noProof="0" dirty="0" smtClean="0">
                <a:ln>
                  <a:noFill/>
                </a:ln>
                <a:solidFill>
                  <a:srgbClr val="FFFF00"/>
                </a:solidFill>
                <a:effectLst/>
                <a:uLnTx/>
                <a:uFillTx/>
                <a:latin typeface="Garamond" pitchFamily="18" charset="0"/>
                <a:ea typeface="+mj-ea"/>
                <a:cs typeface="+mj-cs"/>
              </a:rPr>
              <a:t> E’ il nuovo approccio alla sicurezza attraverso la</a:t>
            </a:r>
            <a:r>
              <a:rPr kumimoji="0" lang="it-IT" altLang="it-IT" sz="4400" b="1" i="0" u="none" strike="noStrike" kern="0" cap="none" spc="0" normalizeH="0" baseline="0" noProof="0" dirty="0" smtClean="0">
                <a:ln>
                  <a:noFill/>
                </a:ln>
                <a:solidFill>
                  <a:srgbClr val="FFFF00"/>
                </a:solidFill>
                <a:effectLst/>
                <a:uLnTx/>
                <a:uFillTx/>
                <a:latin typeface="Garamond" pitchFamily="18" charset="0"/>
                <a:ea typeface="+mj-ea"/>
                <a:cs typeface="+mj-cs"/>
              </a:rPr>
              <a:t>  </a:t>
            </a:r>
            <a:r>
              <a:rPr kumimoji="0" lang="it-IT" altLang="ja-JP" sz="2000" b="0"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ridisegnazione</a:t>
            </a: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della materia della salute e sicurezza sul lavoro le cui regole erano contenute in una lunga serie di disposizioni succedutesi nell’arco di quasi sessanta anni –  Le norme sono state rivisitate e collocate in un’ottica di sistema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20</a:t>
            </a:fld>
            <a:endParaRPr lang="it-IT"/>
          </a:p>
        </p:txBody>
      </p:sp>
    </p:spTree>
    <p:extLst>
      <p:ext uri="{BB962C8B-B14F-4D97-AF65-F5344CB8AC3E}">
        <p14:creationId xmlns:p14="http://schemas.microsoft.com/office/powerpoint/2010/main" val="306955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2400" b="1" i="1" u="sng"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oggettiva</a:t>
            </a: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 </a:t>
            </a: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a:t>
            </a: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Netta distinzione tra</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Aspetti tecnici</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Preparazione lavoratori</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Aspetti legali</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Vecchia concezione: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sufficiente il rispetto  delle norme e l’adozione di particolari soluzioni tecniche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Protezione: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rigido adempimento di norme e procedure tecniche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endPar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endParaRP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2400" b="1" i="1" u="sng"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soggettiva</a:t>
            </a: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 </a:t>
            </a: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Interazione tra:</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Ambienti e strutture; </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Processi; </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Atteggiamenti e motivazioni</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Nuova concezione: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ricerca delle ottimali condizioni di lavoro nel campo progettuale organizzativo e gestionale della prevenzione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ottenimento e mantenimento di un adeguato rapporto tra quelle che sono le possibilità di ciascun lavoratore e le condizioni di esecuzione del lavoro a cui è destinato, sia per preparazione che per situazione ambientale</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21</a:t>
            </a:fld>
            <a:endParaRPr lang="it-IT"/>
          </a:p>
        </p:txBody>
      </p:sp>
    </p:spTree>
    <p:extLst>
      <p:ext uri="{BB962C8B-B14F-4D97-AF65-F5344CB8AC3E}">
        <p14:creationId xmlns:p14="http://schemas.microsoft.com/office/powerpoint/2010/main" val="2297910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Sistema Organizzato</a:t>
            </a:r>
            <a:r>
              <a:rPr kumimoji="0" lang="it-IT" sz="2000" b="1" i="1"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salute e sicurezza sono elementi fondamentali nei processi organizzativi delle attività aziendali;</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Informato </a:t>
            </a:r>
            <a:r>
              <a:rPr kumimoji="0" lang="it-IT" sz="2000" b="0" i="0"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l’informazione e formazione dei lavoratori è l’aspetto più importante. Ogni scelta organizzativa, ogni cambiamento deve essere messo a conoscenza delle varie figure;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Programmato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le misure d’intervento, per il miglioramento continuo della sicurezza, devono essere realizzate secondo un programma preciso, condiviso con i vari soggetti.</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Partecipato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tutte i vari soggetti devono partecipare attivamente al miglioramento continuo della sicurezza;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pPr eaLnBrk="1" hangingPunct="1">
              <a:spcBef>
                <a:spcPct val="0"/>
              </a:spcBef>
            </a:pPr>
            <a:endParaRPr lang="it-IT" altLang="it-IT" dirty="0"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22</a:t>
            </a:fld>
            <a:endParaRPr lang="it-IT" altLang="it-IT" smtClean="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Testo Unico della Sicurezza 81/2008 non è un Testo Unico in senso proprio ma un «unico testo normativo» nel senso che raccoglie tutte le norme vigenti in tema di sicurezza sui luoghi di lavoro</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È complesso ma non complicato</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Innova ma non stravolge</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Fa luce ma non lascia delle ombre</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Chiarisce ma fa tanti rinvii</a:t>
            </a:r>
          </a:p>
          <a:p>
            <a:pPr eaLnBrk="1" hangingPunct="1">
              <a:spcBef>
                <a:spcPct val="0"/>
              </a:spcBef>
            </a:pPr>
            <a:endParaRPr lang="it-IT" altLang="it-IT" dirty="0"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23</a:t>
            </a:fld>
            <a:endParaRPr lang="it-IT" altLang="it-IT"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smtClean="0"/>
              <a:t>Anche la concezione di «DANNO» si evolve e si raffina:  </a:t>
            </a:r>
            <a:r>
              <a:rPr lang="it-IT" sz="1200" kern="1200" dirty="0" smtClean="0">
                <a:solidFill>
                  <a:schemeClr val="tx1"/>
                </a:solidFill>
                <a:latin typeface="+mn-lt"/>
                <a:ea typeface="+mn-ea"/>
                <a:cs typeface="+mn-cs"/>
              </a:rPr>
              <a:t>da semplice danno alla "integrità fisica« ( danno emergente e lucro cessante ) il danno viene considerato in riferimento alla "persona«</a:t>
            </a:r>
            <a:r>
              <a:rPr lang="it-IT" sz="1200" kern="1200" baseline="0" dirty="0" smtClean="0">
                <a:solidFill>
                  <a:schemeClr val="tx1"/>
                </a:solidFill>
                <a:latin typeface="+mn-lt"/>
                <a:ea typeface="+mn-ea"/>
                <a:cs typeface="+mn-cs"/>
              </a:rPr>
              <a:t> e liquidato anche sotto questo aspetto.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a:t>
            </a:fld>
            <a:endParaRPr lang="it-IT"/>
          </a:p>
        </p:txBody>
      </p:sp>
    </p:spTree>
    <p:extLst>
      <p:ext uri="{BB962C8B-B14F-4D97-AF65-F5344CB8AC3E}">
        <p14:creationId xmlns:p14="http://schemas.microsoft.com/office/powerpoint/2010/main" val="2810471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24</a:t>
            </a:fld>
            <a:endParaRPr lang="it-IT"/>
          </a:p>
        </p:txBody>
      </p:sp>
    </p:spTree>
    <p:extLst>
      <p:ext uri="{BB962C8B-B14F-4D97-AF65-F5344CB8AC3E}">
        <p14:creationId xmlns:p14="http://schemas.microsoft.com/office/powerpoint/2010/main" val="3600284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26</a:t>
            </a:fld>
            <a:endParaRPr lang="it-IT" altLang="it-IT" smtClean="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259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6ABE567-654F-48A3-BBB3-30BC7F4BC6DF}" type="slidenum">
              <a:rPr lang="it-IT" altLang="it-IT" smtClean="0">
                <a:solidFill>
                  <a:srgbClr val="000000"/>
                </a:solidFill>
              </a:rPr>
              <a:pPr eaLnBrk="1" hangingPunct="1"/>
              <a:t>27</a:t>
            </a:fld>
            <a:endParaRPr lang="it-IT" altLang="it-IT" smtClean="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41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8DEE9FE-CB43-4A84-8F9C-298B158021A1}" type="slidenum">
              <a:rPr lang="it-IT" altLang="it-IT" smtClean="0">
                <a:solidFill>
                  <a:srgbClr val="000000"/>
                </a:solidFill>
              </a:rPr>
              <a:pPr eaLnBrk="1" hangingPunct="1"/>
              <a:t>28</a:t>
            </a:fld>
            <a:endParaRPr lang="it-IT" altLang="it-IT" smtClean="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61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4749906-6B01-41F5-AF34-2EEECC525848}" type="slidenum">
              <a:rPr lang="it-IT" altLang="it-IT" smtClean="0">
                <a:solidFill>
                  <a:srgbClr val="000000"/>
                </a:solidFill>
              </a:rPr>
              <a:pPr eaLnBrk="1" hangingPunct="1"/>
              <a:t>29</a:t>
            </a:fld>
            <a:endParaRPr lang="it-IT" altLang="it-IT" smtClean="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7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609A5E6-E1F1-436A-A95B-5DF3CFC741E1}" type="slidenum">
              <a:rPr lang="it-IT" altLang="it-IT" smtClean="0">
                <a:solidFill>
                  <a:srgbClr val="000000"/>
                </a:solidFill>
              </a:rPr>
              <a:pPr eaLnBrk="1" hangingPunct="1"/>
              <a:t>30</a:t>
            </a:fld>
            <a:endParaRPr lang="it-IT" altLang="it-IT" smtClean="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82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A35ADE0-F509-4758-8DE6-D49EC7940C04}" type="slidenum">
              <a:rPr lang="it-IT" altLang="it-IT" smtClean="0">
                <a:solidFill>
                  <a:srgbClr val="000000"/>
                </a:solidFill>
              </a:rPr>
              <a:pPr eaLnBrk="1" hangingPunct="1"/>
              <a:t>31</a:t>
            </a:fld>
            <a:endParaRPr lang="it-IT" altLang="it-IT" smtClean="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92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E8CAD7-6FE1-47AF-A2E4-82240FBBE1D5}" type="slidenum">
              <a:rPr lang="it-IT" altLang="it-IT" smtClean="0">
                <a:solidFill>
                  <a:srgbClr val="000000"/>
                </a:solidFill>
              </a:rPr>
              <a:pPr eaLnBrk="1" hangingPunct="1"/>
              <a:t>32</a:t>
            </a:fld>
            <a:endParaRPr lang="it-IT" altLang="it-IT"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Lotta al sommerso: </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caso di lavoro sommerso in percentuale superiore al 20% e violazioni ripetute delle misure di riposo e delle norme in materia di esposizione a caduta dall'alto, seppellimento,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folgoramento</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incendio, amianto, è possibile disporre la sospensione dell'attività imprenditoriale. La sospensione termina con la regolarizzazione dei lavoratori e l'eliminazione delle situazioni di rischio. Il datore di lavoro che non ottempera al provvedimento di sospensione è punito con l'arresto fino a un anno;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Coordinamento della vigilanza</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ottimizzazione risorse, eliminazione sovrapposizioni e miglioramento efficienza degli interventi attraverso un sistema informativo pubblico, cui parteciperanno anche le parti sociali.</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Tutela precari:  </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Ampliamento del campo di applicazione delle disposizioni a tutti coloro che, a qualunque titolo, operano in azienda, senza alcuna differenza di tipo formale e di contratto.</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it-IT" altLang="it-IT" sz="2000" b="1" i="1" u="sng"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a:t>
            </a: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e </a:t>
            </a:r>
            <a:r>
              <a:rPr kumimoji="0" lang="it-IT" altLang="it-IT" sz="2000" b="1" i="1" u="sng"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Rlst</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Rafforzamento del ruolo dei rappresentanti dei lavoratori territoriali (che operano su base territoriale o di comparto produttivo in assenza di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aziendali) e creazione di un Rappresentante di sito produttivo.</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Sanzion</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arresto da 6 a 18 mesi per il datore di lavoro che non effettua la valutazione dei rischi in aziende che svolgano attività ad elevata pericolosità con possibilità, in alcuni casi, di commutazione della pena in ammenda non inferiore a € 8.000,00 e non superiore a € 24.000,00. Per l'imprenditore che si metta in regola non è applicata la sanzione penale ma la sanzione pecuniaria. Restano inalterate le norme del codice penale (estranee all'oggetto della delega) per l'omicidio e le lesioni colpose (articolo 589 e 590) causate dal mancato rispetto delle norme in materia di sicurezza sul lavoro. La commissione di questi delitti attraverso la ricomprensione nell’art. 25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septies</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del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D.Lvo</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231/2001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s.m.i.</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comporta anche la responsabilità amministrativa della impresa</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Infortuni mortali</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In caso di colpa dell'azienda in infortunio con feriti o morti, ai responsabili vengono applicate sanzioni amministrative fino a 1.500.000 euro nonché immediata sospensione dell'attività, interdizione alla collaborazione con le P.A. e alle partecipazioni ai pubblici appalti e gare d'asta, imputazioni penali.</a:t>
            </a:r>
          </a:p>
          <a:p>
            <a:pPr marL="0" marR="0" lvl="0" indent="0" algn="l" defTabSz="914400" rtl="0" eaLnBrk="1" fontAlgn="base" latinLnBrk="0" hangingPunct="1">
              <a:lnSpc>
                <a:spcPct val="9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Finanziament</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nuovi fondi per azioni promozionali e d'informazione, sia private sia pubbliche, sulla sicurezza sul lavoro, con particolare riguardo alle piccole e medie imprese prive di una rappresentanza sindacale e maggiormente esposte.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Libretto sanitario e di rischio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endParaRPr kumimoji="0" lang="it-IT" altLang="it-IT" sz="2000" b="0" i="0" u="none" strike="noStrike" kern="0" cap="none" spc="0" normalizeH="0" baseline="0" noProof="0" dirty="0" smtClean="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33</a:t>
            </a:fld>
            <a:endParaRPr lang="it-IT"/>
          </a:p>
        </p:txBody>
      </p:sp>
    </p:spTree>
    <p:extLst>
      <p:ext uri="{BB962C8B-B14F-4D97-AF65-F5344CB8AC3E}">
        <p14:creationId xmlns:p14="http://schemas.microsoft.com/office/powerpoint/2010/main" val="2144992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A378B440-D2E5-42D3-B31C-7BA90BCC8E1B}" type="slidenum">
              <a:rPr lang="it-IT" altLang="it-IT">
                <a:solidFill>
                  <a:prstClr val="black"/>
                </a:solidFill>
              </a:rPr>
              <a:pPr algn="r" eaLnBrk="1" hangingPunct="1">
                <a:spcBef>
                  <a:spcPct val="0"/>
                </a:spcBef>
              </a:pPr>
              <a:t>34</a:t>
            </a:fld>
            <a:endParaRPr lang="it-IT" altLang="it-IT">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14400" y="4343400"/>
            <a:ext cx="5029200" cy="4114800"/>
          </a:xfrm>
          <a:noFill/>
        </p:spPr>
        <p:txBody>
          <a:bodyPr/>
          <a:lstStyle/>
          <a:p>
            <a:pPr eaLnBrk="1" hangingPunct="1"/>
            <a:endParaRPr lang="it-IT" alt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nuova concezione di uomo inteso come persona e non soltanto come individuo meritevole di protezione come fattore di produzione comporta la rivisitazione di tutti i concetti ergonomici e di progettazione dei sistemi di lavoro: dal processo di lavoro, allo spazio di lavoro, all'ambiente di lavoro, al compito lavorativo . Si realizza così, compiutamente, la tutela della persona</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Sistema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combinazione di persone e attrezzature di lavoro, che agiscono insieme nel processo di lavoro, per eseguire il compito lavorativo, nello spazio di lavoro all’interno dell’ambiente di lavoro, sotto le condizioni imposte dal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Compito lavorativo: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prodotto del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Attrezzature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attrezzi, macchine, veicoli, dispositivi, arredi, installazioni ed altri componenti usati nel sistema di lavoro.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Processo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sequenza spaziale e temporale dell’interazione di persone, attrezzature lavoro, materiali, energia e informazioni all’interno di un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Spazio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un volume allocato a una o più persone nel sistema di lavoro per l’esecuzione del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Ambiente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fattori fisici, chimici, biologici, sociali e culturali che circondano una persona nel suo spazio di lavoro (i fattori sociali e culturali non sono considerati)</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pPr eaLnBrk="1" hangingPunct="1">
              <a:spcBef>
                <a:spcPct val="0"/>
              </a:spcBef>
            </a:pPr>
            <a:endParaRPr lang="it-IT" altLang="it-IT" dirty="0" smtClean="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39E3D0C-8FE1-494A-826C-47368FE6631B}" type="slidenum">
              <a:rPr lang="it-IT" altLang="it-IT" smtClean="0"/>
              <a:pPr eaLnBrk="1" hangingPunct="1"/>
              <a:t>5</a:t>
            </a:fld>
            <a:endParaRPr lang="it-IT"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35</a:t>
            </a:fld>
            <a:endParaRPr lang="it-IT"/>
          </a:p>
        </p:txBody>
      </p:sp>
    </p:spTree>
    <p:extLst>
      <p:ext uri="{BB962C8B-B14F-4D97-AF65-F5344CB8AC3E}">
        <p14:creationId xmlns:p14="http://schemas.microsoft.com/office/powerpoint/2010/main" val="2940541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egnaposto immagine diapositiva 1"/>
          <p:cNvSpPr>
            <a:spLocks noGrp="1" noRot="1" noChangeAspect="1" noTextEdit="1"/>
          </p:cNvSpPr>
          <p:nvPr>
            <p:ph type="sldImg"/>
          </p:nvPr>
        </p:nvSpPr>
        <p:spPr>
          <a:ln/>
        </p:spPr>
      </p:sp>
      <p:sp>
        <p:nvSpPr>
          <p:cNvPr id="207875" name="Segnaposto note 2"/>
          <p:cNvSpPr>
            <a:spLocks noGrp="1"/>
          </p:cNvSpPr>
          <p:nvPr>
            <p:ph type="body" idx="1"/>
          </p:nvPr>
        </p:nvSpPr>
        <p:spPr>
          <a:noFill/>
        </p:spPr>
        <p:txBody>
          <a:bodyPr/>
          <a:lstStyle/>
          <a:p>
            <a:r>
              <a:rPr lang="it-IT" sz="1200" kern="1200" dirty="0" smtClean="0">
                <a:solidFill>
                  <a:schemeClr val="tx1"/>
                </a:solidFill>
                <a:latin typeface="+mn-lt"/>
                <a:ea typeface="+mn-ea"/>
                <a:cs typeface="+mn-cs"/>
              </a:rPr>
              <a:t>Il legislatore, in ambito sicurezza, ha delineato un sistema organizzativo a struttura piramidale in quanto le scelte gestionali di fondo che portano, ovviamente, alla produzione del maggior                          " business" per gli interessi dell'azionisti, sono tutte in capo </a:t>
            </a:r>
          </a:p>
          <a:p>
            <a:r>
              <a:rPr lang="it-IT" sz="1200" kern="1200" dirty="0" smtClean="0">
                <a:solidFill>
                  <a:schemeClr val="tx1"/>
                </a:solidFill>
                <a:latin typeface="+mn-lt"/>
                <a:ea typeface="+mn-ea"/>
                <a:cs typeface="+mn-cs"/>
              </a:rPr>
              <a:t>all'imprenditore. Con relativamente tutte le scelte organizzative in ambito sicurezza debbono far capo sempre all'Imprenditore/Datore di Lavoro. Una struttura piramidale che tenga conto soltanto dell'aspetto economicistico della sicurezza appare in questo modo. </a:t>
            </a:r>
            <a:r>
              <a:rPr lang="it-IT" sz="1200" kern="1200" smtClean="0">
                <a:solidFill>
                  <a:schemeClr val="tx1"/>
                </a:solidFill>
                <a:latin typeface="+mn-lt"/>
                <a:ea typeface="+mn-ea"/>
                <a:cs typeface="+mn-cs"/>
              </a:rPr>
              <a:t>Non si fa assolutamente riferimento ad una organizzazione dell'attività lavorativa che tenga conto di prevenzione e protezione sia del lavoratore e dei luoghi di lavoro.</a:t>
            </a:r>
          </a:p>
          <a:p>
            <a:endParaRPr lang="it-IT" altLang="it-IT" dirty="0" smtClean="0"/>
          </a:p>
        </p:txBody>
      </p:sp>
      <p:sp>
        <p:nvSpPr>
          <p:cNvPr id="207876" name="Segnaposto numero diapositiva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fld id="{F4DFBDA8-F572-450D-8A6B-5411785CEF9C}" type="slidenum">
              <a:rPr lang="it-IT" altLang="it-IT">
                <a:solidFill>
                  <a:prstClr val="black"/>
                </a:solidFill>
              </a:rPr>
              <a:pPr eaLnBrk="1" hangingPunct="1"/>
              <a:t>38</a:t>
            </a:fld>
            <a:endParaRPr lang="it-IT" altLang="it-IT">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48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6009E87-A2DF-43A0-BBE7-62C83916CA82}" type="slidenum">
              <a:rPr lang="it-IT" altLang="it-IT" smtClean="0">
                <a:solidFill>
                  <a:srgbClr val="000000"/>
                </a:solidFill>
              </a:rPr>
              <a:pPr eaLnBrk="1" hangingPunct="1"/>
              <a:t>39</a:t>
            </a:fld>
            <a:endParaRPr lang="it-IT" altLang="it-IT" smtClean="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it-IT" altLang="it-IT" sz="44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Il datore di lavoro ha precisi obblighi </a:t>
            </a:r>
          </a:p>
          <a:p>
            <a:pPr marL="0" marR="0" lvl="0" indent="0" algn="just" defTabSz="914400" rtl="0" eaLnBrk="1" fontAlgn="base" latinLnBrk="0" hangingPunct="1">
              <a:lnSpc>
                <a:spcPct val="100000"/>
              </a:lnSpc>
              <a:spcBef>
                <a:spcPct val="5000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Osservare le disposizioni del </a:t>
            </a:r>
            <a:r>
              <a:rPr kumimoji="0" lang="it-IT" sz="1800" b="0" i="0" u="none" strike="noStrike" kern="1200" cap="none" spc="0" normalizeH="0" baseline="0" noProof="0" dirty="0" err="1"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D.Lvo</a:t>
            </a: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 81/2008 </a:t>
            </a:r>
            <a:r>
              <a:rPr kumimoji="0" lang="it-IT" sz="1800" b="0" i="0" u="none" strike="noStrike" kern="1200" cap="none" spc="0" normalizeH="0" baseline="0" noProof="0" dirty="0" err="1"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s.m.i.</a:t>
            </a:r>
            <a:endPar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base" latinLnBrk="0" hangingPunct="1">
              <a:lnSpc>
                <a:spcPct val="100000"/>
              </a:lnSpc>
              <a:spcBef>
                <a:spcPct val="5000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Valutare i rischi per la sicurezza e la salute nella scelta di attrezzature, delle sostanze, nella sistemazione dei luoghi di lavoro</a:t>
            </a:r>
          </a:p>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EAEAEA"/>
                </a:solidFill>
                <a:effectLst>
                  <a:outerShdw blurRad="38100" dist="38100" dir="2700000" algn="tl">
                    <a:srgbClr val="000000"/>
                  </a:outerShdw>
                </a:effectLst>
                <a:uLnTx/>
                <a:uFillTx/>
                <a:latin typeface="Garamond" pitchFamily="18" charset="0"/>
                <a:ea typeface="+mn-ea"/>
                <a:cs typeface="Arial" pitchFamily="34" charset="0"/>
              </a:rPr>
              <a:t>Designare:</a:t>
            </a:r>
          </a:p>
          <a:p>
            <a:pPr marL="342900" marR="0" lvl="0" indent="-342900" algn="just" defTabSz="914400" rtl="0" eaLnBrk="1" fontAlgn="base" latinLnBrk="0" hangingPunct="1">
              <a:lnSpc>
                <a:spcPct val="10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Il responsabile del servizio di prevenzione e protezione</a:t>
            </a:r>
          </a:p>
          <a:p>
            <a:pPr marL="342900" marR="0" lvl="0" indent="-342900" algn="just" defTabSz="914400" rtl="0" eaLnBrk="1" fontAlgn="base" latinLnBrk="0" hangingPunct="1">
              <a:lnSpc>
                <a:spcPct val="10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gli addetti al servizio di prevenzione e protezione</a:t>
            </a:r>
          </a:p>
          <a:p>
            <a:pPr marL="342900" marR="0" lvl="0" indent="-342900" algn="just" defTabSz="914400" rtl="0" eaLnBrk="1" fontAlgn="base" latinLnBrk="0" hangingPunct="1">
              <a:lnSpc>
                <a:spcPct val="7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i lavoratori addetti al servizio antincendio  ed agli altri servizi di emergenza</a:t>
            </a:r>
          </a:p>
          <a:p>
            <a:pPr marL="342900" marR="0" lvl="0" indent="-342900" algn="just"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Nominare,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nei casi previsti, il medico competente</a:t>
            </a:r>
          </a:p>
          <a:p>
            <a:pPr marL="342900" marR="0" lvl="0" indent="-342900" algn="just"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Adottare</a:t>
            </a:r>
            <a:r>
              <a:rPr kumimoji="0" lang="it-IT" sz="28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le misure necessarie per la sicurezza e la salute dei lavoratori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Aggiornare</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le misure di prevenzione in relazione ai mutamenti organizzativi</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Affidare</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i compiti ai lavoratori in relazione alle loro capacità ed alla loro salute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Fornire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ai lavoratori adeguati mezzi di protezione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outerShdw blurRad="38100" dist="38100" dir="2700000" algn="tl">
                    <a:srgbClr val="000000"/>
                  </a:outerShdw>
                </a:effectLst>
                <a:uLnTx/>
                <a:uFillTx/>
                <a:latin typeface="Garamond" pitchFamily="18" charset="0"/>
                <a:ea typeface="+mn-ea"/>
                <a:cs typeface="Arial" pitchFamily="34" charset="0"/>
              </a:rPr>
              <a:t>Fare in modo</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che soltanto i lavoratori che hanno avuto adeguate istruzioni</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possano accedere a zone che li espongono a rischio grave o specifico</a:t>
            </a:r>
          </a:p>
          <a:p>
            <a:pPr marL="0" marR="0" lvl="0" indent="0" algn="just" defTabSz="914400" rtl="0" eaLnBrk="1" fontAlgn="base" latinLnBrk="0" hangingPunct="1">
              <a:lnSpc>
                <a:spcPct val="100000"/>
              </a:lnSpc>
              <a:spcBef>
                <a:spcPct val="50000"/>
              </a:spcBef>
              <a:spcAft>
                <a:spcPct val="0"/>
              </a:spcAft>
              <a:buClrTx/>
              <a:buSzTx/>
              <a:buFontTx/>
              <a:buChar char="•"/>
              <a:tabLst/>
              <a:defRPr/>
            </a:pPr>
            <a:endPar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Elaborare un documento contenente:</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una relazione sulla valutazione dei rischi</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l’individuazione delle misure di  prevenzione e protezione conseguenti</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 il programma delle misure per garantire il miglioramento nel tempo dei livelli di sicurezza</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Custodire in azienda il documento di valutazione dei rischi</a:t>
            </a:r>
          </a:p>
          <a:p>
            <a:pPr marL="0" marR="0" lvl="0" indent="0" algn="just" defTabSz="914400" rtl="0" eaLnBrk="1" fontAlgn="base" latinLnBrk="0" hangingPunct="1">
              <a:lnSpc>
                <a:spcPct val="100000"/>
              </a:lnSpc>
              <a:spcBef>
                <a:spcPct val="50000"/>
              </a:spcBef>
              <a:spcAft>
                <a:spcPct val="0"/>
              </a:spcAft>
              <a:buClrTx/>
              <a:buSzTx/>
              <a:buFontTx/>
              <a:buChar char="•"/>
              <a:tabLst/>
              <a:defRPr/>
            </a:pPr>
            <a:endParaRPr kumimoji="0" lang="it-IT" sz="1800" b="0" i="0" u="none" strike="noStrike" kern="1200" cap="none" spc="0" normalizeH="0" baseline="0" noProof="0" dirty="0" smtClean="0">
              <a:ln>
                <a:noFill/>
              </a:ln>
              <a:solidFill>
                <a:srgbClr val="000066"/>
              </a:solidFill>
              <a:effectLst>
                <a:outerShdw blurRad="38100" dist="38100" dir="2700000" algn="tl">
                  <a:srgbClr val="000000"/>
                </a:outerShdw>
              </a:effectLst>
              <a:uLnTx/>
              <a:uFillTx/>
              <a:latin typeface="Garamond" pitchFamily="18" charset="0"/>
              <a:ea typeface="+mn-ea"/>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40</a:t>
            </a:fld>
            <a:endParaRPr lang="it-IT"/>
          </a:p>
        </p:txBody>
      </p:sp>
    </p:spTree>
    <p:extLst>
      <p:ext uri="{BB962C8B-B14F-4D97-AF65-F5344CB8AC3E}">
        <p14:creationId xmlns:p14="http://schemas.microsoft.com/office/powerpoint/2010/main" val="1518719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20000"/>
              </a:lnSpc>
              <a:spcBef>
                <a:spcPct val="20000"/>
              </a:spcBef>
              <a:spcAft>
                <a:spcPct val="0"/>
              </a:spcAft>
              <a:buClrTx/>
              <a:buSzTx/>
              <a:buFontTx/>
              <a:buNone/>
              <a:tabLst/>
              <a:defRPr/>
            </a:pPr>
            <a:endPar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20000"/>
              </a:lnSpc>
              <a:spcBef>
                <a:spcPct val="20000"/>
              </a:spcBef>
              <a:spcAft>
                <a:spcPct val="0"/>
              </a:spcAft>
              <a:buClrTx/>
              <a:buSzTx/>
              <a:buFontTx/>
              <a:buNone/>
              <a:tabLst/>
              <a:defRPr/>
            </a:pP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Dirigente nella gestione della attività aziendale </a:t>
            </a:r>
            <a:r>
              <a:rPr kumimoji="0" lang="it-IT" altLang="it-IT" sz="26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attuare </a:t>
            </a: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 politica, le linee guida e le indicazioni di carattere generale fornite dal datore di lavoro, anche organizzando l’attività lavorativa e </a:t>
            </a:r>
            <a:r>
              <a:rPr kumimoji="0" lang="it-IT" altLang="it-IT" sz="26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vigilando sull’operato dei preposti</a:t>
            </a: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42</a:t>
            </a:fld>
            <a:endParaRPr lang="it-IT"/>
          </a:p>
        </p:txBody>
      </p:sp>
    </p:spTree>
    <p:extLst>
      <p:ext uri="{BB962C8B-B14F-4D97-AF65-F5344CB8AC3E}">
        <p14:creationId xmlns:p14="http://schemas.microsoft.com/office/powerpoint/2010/main" val="1389599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457200" marR="0" lvl="0" indent="-457200" algn="l" defTabSz="457200" rtl="0" eaLnBrk="1" fontAlgn="base" latinLnBrk="0" hangingPunct="1">
              <a:lnSpc>
                <a:spcPct val="100000"/>
              </a:lnSpc>
              <a:spcBef>
                <a:spcPct val="0"/>
              </a:spcBef>
              <a:spcAft>
                <a:spcPct val="0"/>
              </a:spcAft>
              <a:buClrTx/>
              <a:buSzTx/>
              <a:buFont typeface="Arial" pitchFamily="34" charset="0"/>
              <a:buAutoNum type="arabicPeriod"/>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delega di funzioni da parte del datore di lavoro, ove non espressamente esclusa, è ammessa con i seguenti limiti e condizioni: </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che essa risulti da atto scritto recante data certa; b) che il delegato possegga tutti i requisiti di professionalità ed esperienza richiesti dalla specifica natura delle funzioni delegate;</a:t>
            </a:r>
            <a:b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 che essa attribuisca al delegato tutti i poteri di organizzazione, gestione e controllo richiesti dalla specifica natura delle funzioni delegate;</a:t>
            </a:r>
            <a:b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 che essa attribuisca al delegato l'autonomia di spesa necessaria allo svolgimento delle funzioni delegate;</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 </a:t>
            </a:r>
            <a:r>
              <a:rPr kumimoji="0" lang="it-IT" sz="2000" b="0" i="1"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CHE LA DELEGA SIA ACCETTATA DAL DELEGATO PER ISCRITTO.</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Alla delega di cui al comma 1 deve essere data adeguata e tempestiva pubblicità.</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delega di funzioni non esclude l'obbligo di vigilanza in capo al datore di lavoro in ordine al corretto espletamento da parte del delegato delle funzioni trasferite. La vigilanza si esplica anche attraverso i sistemi di verifica e controllo di cui all'articolo 30, comma 4.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mn-lt"/>
              <a:ea typeface="+mn-ea"/>
              <a:cs typeface="+mn-cs"/>
            </a:endParaRPr>
          </a:p>
          <a:p>
            <a:pPr marL="457200" marR="0" lvl="1" indent="0" algn="l" defTabSz="457200" rtl="0" eaLnBrk="1" fontAlgn="base" latinLnBrk="0" hangingPunct="1">
              <a:lnSpc>
                <a:spcPct val="10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43</a:t>
            </a:fld>
            <a:endParaRPr lang="it-IT"/>
          </a:p>
        </p:txBody>
      </p:sp>
    </p:spTree>
    <p:extLst>
      <p:ext uri="{BB962C8B-B14F-4D97-AF65-F5344CB8AC3E}">
        <p14:creationId xmlns:p14="http://schemas.microsoft.com/office/powerpoint/2010/main" val="3733295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500"/>
              </a:lnSpc>
              <a:spcBef>
                <a:spcPts val="0"/>
              </a:spcBef>
              <a:spcAft>
                <a:spcPts val="0"/>
              </a:spcAft>
              <a:buClrTx/>
              <a:buSzTx/>
              <a:buFontTx/>
              <a:buNone/>
              <a:tabLst/>
              <a:defRPr/>
            </a:pPr>
            <a:endPar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eaLnBrk="1" fontAlgn="auto" latinLnBrk="0" hangingPunct="1">
              <a:lnSpc>
                <a:spcPts val="1500"/>
              </a:lnSpc>
              <a:spcBef>
                <a:spcPts val="0"/>
              </a:spcBef>
              <a:spcAft>
                <a:spcPts val="0"/>
              </a:spcAft>
              <a:buClrTx/>
              <a:buSzTx/>
              <a:buFontTx/>
              <a:buNone/>
              <a:tabLst/>
              <a:defRPr/>
            </a:pP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Tranne  la funzione di coordinamento  del Servizio , il RSPP non ha obblighi particolari. </a:t>
            </a:r>
          </a:p>
          <a:p>
            <a:pPr marL="0" marR="0" lvl="0" indent="0" algn="ctr" defTabSz="914400" eaLnBrk="1" fontAlgn="auto" latinLnBrk="0" hangingPunct="1">
              <a:lnSpc>
                <a:spcPts val="1400"/>
              </a:lnSpc>
              <a:spcBef>
                <a:spcPts val="1495"/>
              </a:spcBef>
              <a:spcAft>
                <a:spcPts val="0"/>
              </a:spcAft>
              <a:buClrTx/>
              <a:buSzTx/>
              <a:buFontTx/>
              <a:buNone/>
              <a:tabLst/>
              <a:defRPr/>
            </a:pPr>
            <a:endPar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eaLnBrk="1" fontAlgn="auto" latinLnBrk="0" hangingPunct="1">
              <a:lnSpc>
                <a:spcPts val="1400"/>
              </a:lnSpc>
              <a:spcBef>
                <a:spcPts val="1495"/>
              </a:spcBef>
              <a:spcAft>
                <a:spcPts val="0"/>
              </a:spcAft>
              <a:buClrTx/>
              <a:buSzTx/>
              <a:buFontTx/>
              <a:buNone/>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 articolo 32  stabilisce che </a:t>
            </a: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le capacità ed i requisiti professionali dei RSPP interni o esterni devono essere adeguati alla natura dei rischi presenti sul luogo di lavoro e relativi alle attività lavorative. </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Devono essere in possesso di un titolo di studio non inferiore al diploma di istruzione secondaria superiore nonché di un attestato di frequenza, con verifica </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dell'apprendimento, a specifici corsi di formazione adeguati alla natura dei rischi presenti sul luogo di lavoro anche di natura ergonomica e da stress lavoro-correlato</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l" defTabSz="914400" eaLnBrk="1" fontAlgn="auto" latinLnBrk="0" hangingPunct="1">
              <a:lnSpc>
                <a:spcPts val="1400"/>
              </a:lnSpc>
              <a:spcBef>
                <a:spcPts val="1495"/>
              </a:spcBef>
              <a:spcAft>
                <a:spcPts val="0"/>
              </a:spcAft>
              <a:buClrTx/>
              <a:buSzTx/>
              <a:buFontTx/>
              <a:buNone/>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a:t>
            </a:r>
          </a:p>
          <a:p>
            <a:pPr marL="365760" marR="0" lvl="0" indent="0" algn="just" defTabSz="914400" eaLnBrk="1" fontAlgn="auto" latinLnBrk="0" hangingPunct="1">
              <a:lnSpc>
                <a:spcPts val="1500"/>
              </a:lnSpc>
              <a:spcBef>
                <a:spcPts val="0"/>
              </a:spcBef>
              <a:spcAft>
                <a:spcPts val="0"/>
              </a:spcAft>
              <a:buClrTx/>
              <a:buSzTx/>
              <a:buFontTx/>
              <a:buNone/>
              <a:tabLst/>
              <a:defRPr/>
            </a:pPr>
            <a:endPar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eaLnBrk="1" fontAlgn="auto" latinLnBrk="0" hangingPunct="1">
              <a:lnSpc>
                <a:spcPts val="1400"/>
              </a:lnSpc>
              <a:spcBef>
                <a:spcPts val="1610"/>
              </a:spcBef>
              <a:spcAft>
                <a:spcPts val="0"/>
              </a:spcAft>
              <a:buClrTx/>
              <a:buSzTx/>
              <a:buFontTx/>
              <a:buNone/>
              <a:tabLst/>
              <a:defRPr/>
            </a:pPr>
            <a:endPar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it-IT" b="0" i="0" dirty="0">
              <a:latin typeface="Tahoma" panose="020B0604030504040204" pitchFamily="34" charset="0"/>
              <a:ea typeface="Tahoma" panose="020B0604030504040204" pitchFamily="34" charset="0"/>
              <a:cs typeface="Tahoma" panose="020B060403050404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44</a:t>
            </a:fld>
            <a:endParaRPr lang="it-IT"/>
          </a:p>
        </p:txBody>
      </p:sp>
    </p:spTree>
    <p:extLst>
      <p:ext uri="{BB962C8B-B14F-4D97-AF65-F5344CB8AC3E}">
        <p14:creationId xmlns:p14="http://schemas.microsoft.com/office/powerpoint/2010/main" val="2933431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7B9B26E-D2BC-4CBB-8CE4-F1B34905E836}" type="slidenum">
              <a:rPr lang="it-IT" altLang="it-IT">
                <a:solidFill>
                  <a:prstClr val="black"/>
                </a:solidFill>
              </a:rPr>
              <a:pPr algn="r" eaLnBrk="1" hangingPunct="1">
                <a:spcBef>
                  <a:spcPct val="0"/>
                </a:spcBef>
              </a:pPr>
              <a:t>45</a:t>
            </a:fld>
            <a:endParaRPr lang="it-IT" altLang="it-IT">
              <a:solidFill>
                <a:prstClr val="black"/>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914400" y="4343400"/>
            <a:ext cx="5029200" cy="4114800"/>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Compiti del S.P.P.( art. 33 )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000" b="1"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1"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
            </a: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Individuazione dei fattori di rischio</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Elaborazione misure preventive e protettive</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Elaborare misure di sicurezza</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Proporre programmi di formazione</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Partecipare alla Riunione Periodica</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Attuare l</a:t>
            </a:r>
            <a:r>
              <a:rPr kumimoji="0" lang="ja-JP" altLang="it-IT"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informazione ai lavoratori</a:t>
            </a:r>
          </a:p>
          <a:p>
            <a:pPr marL="0" marR="0" lvl="0" indent="0" algn="l" defTabSz="914400" rtl="0" eaLnBrk="1" fontAlgn="base" latinLnBrk="0" hangingPunct="1">
              <a:lnSpc>
                <a:spcPct val="100000"/>
              </a:lnSpc>
              <a:spcBef>
                <a:spcPct val="0"/>
              </a:spcBef>
              <a:spcAft>
                <a:spcPct val="0"/>
              </a:spcAft>
              <a:buClr>
                <a:srgbClr val="FF3300"/>
              </a:buClr>
              <a:buSzTx/>
              <a:buFont typeface="Wingdings" pitchFamily="2" charset="2"/>
              <a:buNone/>
              <a:tabLst/>
              <a:defRPr/>
            </a:pPr>
            <a:endParaRPr kumimoji="0" lang="it-IT" altLang="it-IT" sz="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just" defTabSz="914400" rtl="0" eaLnBrk="1" fontAlgn="base" latinLnBrk="0" hangingPunct="1">
              <a:lnSpc>
                <a:spcPct val="100000"/>
              </a:lnSpc>
              <a:spcBef>
                <a:spcPct val="0"/>
              </a:spcBef>
              <a:spcAft>
                <a:spcPct val="0"/>
              </a:spcAft>
              <a:buClr>
                <a:srgbClr val="FF3300"/>
              </a:buClr>
              <a:buSzTx/>
              <a:buFont typeface="Wingdings" pitchFamily="2" charset="2"/>
              <a:buNone/>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Il Datore di lavoro deve fornire al SPP tutti i dati e le informazioni sull’</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organizzazione aziendale, produzione, </a:t>
            </a:r>
            <a:r>
              <a:rPr kumimoji="0" lang="it-IT" altLang="ja-JP" sz="1800" b="0" i="0" u="none" strike="noStrike" kern="1200" cap="none" spc="0" normalizeH="0" baseline="0" noProof="0" dirty="0" err="1" smtClean="0">
                <a:ln>
                  <a:noFill/>
                </a:ln>
                <a:solidFill>
                  <a:srgbClr val="2F2B20"/>
                </a:solidFill>
                <a:effectLst/>
                <a:uLnTx/>
                <a:uFillTx/>
                <a:latin typeface="Arial" pitchFamily="34" charset="0"/>
                <a:ea typeface="ＭＳ 明朝"/>
                <a:cs typeface="Arial" pitchFamily="34" charset="0"/>
              </a:rPr>
              <a:t>ecc</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 ( art. 2 , c. 2 ).</a:t>
            </a:r>
          </a:p>
          <a:p>
            <a:pPr marL="0" marR="0" lvl="0" indent="0" algn="just" defTabSz="914400" rtl="0" eaLnBrk="1" fontAlgn="base" latinLnBrk="0" hangingPunct="1">
              <a:lnSpc>
                <a:spcPct val="100000"/>
              </a:lnSpc>
              <a:spcBef>
                <a:spcPct val="0"/>
              </a:spcBef>
              <a:spcAft>
                <a:spcPct val="0"/>
              </a:spcAft>
              <a:buClr>
                <a:srgbClr val="FF3300"/>
              </a:buClr>
              <a:buSzTx/>
              <a:buFont typeface="Wingdings" pitchFamily="2" charset="2"/>
              <a:buNone/>
              <a:tabLst/>
              <a:defRPr/>
            </a:pPr>
            <a:endParaRPr kumimoji="0" lang="it-IT" altLang="it-IT" sz="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just"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
            </a:r>
            <a:r>
              <a:rPr kumimoji="0" lang="it-IT" altLang="it-IT" sz="1800" b="0" i="0" u="sng" strike="noStrike" kern="1200" cap="none" spc="0" normalizeH="0" baseline="0" noProof="0" dirty="0" smtClean="0">
                <a:ln>
                  <a:noFill/>
                </a:ln>
                <a:solidFill>
                  <a:srgbClr val="FF3300"/>
                </a:solidFill>
                <a:effectLst/>
                <a:uLnTx/>
                <a:uFillTx/>
                <a:latin typeface="Arial" pitchFamily="34" charset="0"/>
                <a:ea typeface="+mn-ea"/>
                <a:cs typeface="Arial" pitchFamily="34" charset="0"/>
              </a:rPr>
              <a:t>Il S.P.P. è di fatto il </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consulente</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 del Datore di Lavoro per l</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attuazione della sicurezza</a:t>
            </a:r>
            <a:endParaRPr kumimoji="0" lang="it-IT" altLang="it-IT" sz="1800" b="0" i="0" u="sng" strike="noStrike" kern="1200" cap="none" spc="0" normalizeH="0" baseline="0" noProof="0" dirty="0" smtClean="0">
              <a:ln>
                <a:noFill/>
              </a:ln>
              <a:solidFill>
                <a:srgbClr val="FF3300"/>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400"/>
              </a:lnSpc>
              <a:spcBef>
                <a:spcPts val="0"/>
              </a:spcBef>
              <a:spcAft>
                <a:spcPts val="0"/>
              </a:spcAft>
              <a:buClrTx/>
              <a:buSzTx/>
              <a:buFontTx/>
              <a:buNone/>
              <a:tabLst/>
              <a:defRPr/>
            </a:pPr>
            <a:r>
              <a:rPr kumimoji="0" lang="it-IT" sz="1200" b="0" i="0" u="none" strike="noStrike" kern="0" cap="none" spc="-1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Preposto è la </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persona che, in ragione delle competenze professionali e nei limiti di poteri gerarchici e funzionali adeguati alla natura dell'incarico conferitogli, sovrintende alla attività lavorativa e garantisce l'attuazione delle direttive ricevute, controllandone la corretta esecuzione da parte </a:t>
            </a:r>
            <a:r>
              <a:rPr kumimoji="0" lang="it-IT" sz="12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dei lavoratori ed esercitando un funzionale potere di iniziativa  </a:t>
            </a:r>
          </a:p>
          <a:p>
            <a:pPr marL="0" marR="0" lvl="0" indent="0" algn="l" defTabSz="914400" eaLnBrk="1" fontAlgn="auto" latinLnBrk="0" hangingPunct="1">
              <a:lnSpc>
                <a:spcPts val="1400"/>
              </a:lnSpc>
              <a:spcBef>
                <a:spcPts val="1555"/>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L’art.  19  stabilisce che  </a:t>
            </a: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preposto, secondo le attribuzioni e competenze, deve: </a:t>
            </a:r>
          </a:p>
          <a:p>
            <a:pPr marL="411480" marR="0" lvl="0" indent="274320" algn="l" defTabSz="914400" eaLnBrk="1" fontAlgn="auto" latinLnBrk="0" hangingPunct="1">
              <a:lnSpc>
                <a:spcPts val="1500"/>
              </a:lnSpc>
              <a:spcBef>
                <a:spcPts val="145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Sovrintendere e vigilare sulla osservanza da parte dei singoli lavoratori dei loro obblighi di legge, nonché delle disposizioni aziendali in materia di salute e sicurezza sul lavoro e di uso dei mezzi di protezione collettivi e dei DPI messi a loro disposizione e, in caso di inosservanza, informare i loro superiori diretti; </a:t>
            </a:r>
          </a:p>
          <a:p>
            <a:pPr marL="411480" marR="0" lvl="0" indent="274320" algn="l" defTabSz="914400" eaLnBrk="1" fontAlgn="auto" latinLnBrk="0" hangingPunct="1">
              <a:lnSpc>
                <a:spcPts val="1500"/>
              </a:lnSpc>
              <a:spcBef>
                <a:spcPts val="144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Verificare affinché soltanto i lavoratori che hanno ricevuto adeguate istruzioni accedano alle zone che li espongono ad un rischio grave e specifico; </a:t>
            </a:r>
          </a:p>
          <a:p>
            <a:pPr marL="411480" marR="0" lvl="0" indent="274320" algn="l" defTabSz="914400" eaLnBrk="1" fontAlgn="auto" latinLnBrk="0" hangingPunct="1">
              <a:lnSpc>
                <a:spcPts val="1500"/>
              </a:lnSpc>
              <a:spcBef>
                <a:spcPts val="145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Richiedere l'osservanza delle misure per il controllo delle situazioni di rischio in caso di emergenza e dare istruzioni affinché i lavoratori, in caso di pericolo grave, immediato e inevitabile, abbandonino il posto di lavoro o la zona pericolosa;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Informare il più presto possibile i lavoratori esposti al rischio di un pericolo grave e immediato circa il rischio stesso e le disposizioni prese o da prendere in materia di protezione;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astenersi dal richiedere ai lavoratori di riprendere la loro attività in una situazione di lavoro in cui persiste un pericolo grave ed immediato;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segnalare tempestivamente al datore di lavoro o al dirigente le deficienze dei mezzi e delle attrezzature di lavoro e dei DPI e ogni altra condizione di pericolo delle quali venga a conoscenza sulla base della formazione ricevuta; </a:t>
            </a:r>
          </a:p>
          <a:p>
            <a:pPr marL="411480" marR="0" lvl="0" indent="274320" algn="l" defTabSz="914400" eaLnBrk="1" fontAlgn="auto" latinLnBrk="0" hangingPunct="1">
              <a:lnSpc>
                <a:spcPts val="1500"/>
              </a:lnSpc>
              <a:spcBef>
                <a:spcPts val="1470"/>
              </a:spcBef>
              <a:spcAft>
                <a:spcPts val="7555"/>
              </a:spcAft>
              <a:buClrTx/>
              <a:buSzTx/>
              <a:buFont typeface="Verdana"/>
              <a:buChar char="-"/>
              <a:tabLst/>
              <a:defRPr/>
            </a:pPr>
            <a:r>
              <a:rPr kumimoji="0" lang="it-IT" sz="1200" b="0" i="0" u="none" strike="noStrike" kern="0" cap="none" spc="-15"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frequentare appositi corsi di formazione secondo quanto previsto dall'articolo 37. </a:t>
            </a:r>
          </a:p>
          <a:p>
            <a:pPr algn="l"/>
            <a:endParaRPr lang="it-IT" b="0" i="0" dirty="0">
              <a:latin typeface="Tahoma" panose="020B0604030504040204" pitchFamily="34" charset="0"/>
              <a:ea typeface="Tahoma" panose="020B0604030504040204" pitchFamily="34" charset="0"/>
              <a:cs typeface="Tahoma" panose="020B060403050404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46</a:t>
            </a:fld>
            <a:endParaRPr lang="it-IT"/>
          </a:p>
        </p:txBody>
      </p:sp>
    </p:spTree>
    <p:extLst>
      <p:ext uri="{BB962C8B-B14F-4D97-AF65-F5344CB8AC3E}">
        <p14:creationId xmlns:p14="http://schemas.microsoft.com/office/powerpoint/2010/main" val="2213237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400"/>
              </a:lnSpc>
              <a:spcBef>
                <a:spcPts val="1570"/>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Verdana" panose="02020603050405020304" pitchFamily="2"/>
              </a:rPr>
              <a:t>L’ Articolo 25  stabilisce gli </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obblighi del medico competente: </a:t>
            </a:r>
          </a:p>
          <a:p>
            <a:pPr marL="0" marR="0" lvl="0" indent="0" algn="l" defTabSz="914400" eaLnBrk="1" fontAlgn="auto" latinLnBrk="0" hangingPunct="1">
              <a:lnSpc>
                <a:spcPts val="1500"/>
              </a:lnSpc>
              <a:spcBef>
                <a:spcPts val="130"/>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Verdana" panose="02020603050405020304" pitchFamily="2"/>
              </a:rPr>
              <a:t> </a:t>
            </a:r>
          </a:p>
          <a:p>
            <a:pPr marL="365760" marR="0" lvl="0" indent="0" algn="just" defTabSz="914400" eaLnBrk="1" fontAlgn="auto" latinLnBrk="0" hangingPunct="1">
              <a:lnSpc>
                <a:spcPts val="1500"/>
              </a:lnSpc>
              <a:spcBef>
                <a:spcPts val="0"/>
              </a:spcBef>
              <a:spcAft>
                <a:spcPts val="3260"/>
              </a:spcAft>
              <a:buClrTx/>
              <a:buSzTx/>
              <a:buFontTx/>
              <a:buNone/>
              <a:tabLst/>
              <a:defRPr/>
            </a:pPr>
            <a:r>
              <a:rPr kumimoji="0" lang="it-IT" sz="1200" b="1" i="0" u="none" strike="noStrike" kern="0" cap="none" spc="0" normalizeH="0" baseline="0" noProof="0" dirty="0" smtClean="0">
                <a:ln>
                  <a:noFill/>
                </a:ln>
                <a:solidFill>
                  <a:srgbClr val="000000"/>
                </a:solidFill>
                <a:effectLst/>
                <a:uLnTx/>
                <a:uFillTx/>
                <a:latin typeface="Verdana" panose="02020603050405020304" pitchFamily="2"/>
              </a:rPr>
              <a:t>Collabora</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 con il datore di lavoro e con il </a:t>
            </a:r>
            <a:r>
              <a:rPr kumimoji="0" lang="it-IT" sz="1200" b="0" i="0" u="none" strike="noStrike" kern="0" cap="none" spc="0" normalizeH="0" baseline="0" noProof="0" dirty="0" err="1" smtClean="0">
                <a:ln>
                  <a:noFill/>
                </a:ln>
                <a:solidFill>
                  <a:srgbClr val="000000"/>
                </a:solidFill>
                <a:effectLst/>
                <a:uLnTx/>
                <a:uFillTx/>
                <a:latin typeface="Verdana" panose="02020603050405020304" pitchFamily="2"/>
              </a:rPr>
              <a:t>Rspp</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 alla valutazione dei rischi, alla programmazione, della sorveglianza sanitaria, alla predisposizione e attuazione delle misure per la tutela della salute e della integrità psico-fisica dei lavoratori, collabora all'attività di formazione e informazione dei lavoratori, per la parte di competenza, e alla organizzazione del servizio di primo soccorso considerando i particolari tipi di lavorazione ed esposizione e le peculiari modalità organizzative del lavoro. </a:t>
            </a:r>
          </a:p>
          <a:p>
            <a:pPr marL="365760" marR="0" lvl="0" indent="0" algn="l" defTabSz="914400" eaLnBrk="1" fontAlgn="auto" latinLnBrk="0" hangingPunct="1">
              <a:lnSpc>
                <a:spcPts val="1500"/>
              </a:lnSpc>
              <a:spcBef>
                <a:spcPts val="170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Collabora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inoltre alla attuazione e valorizzazione di programmi volontari di «promozione della salute», secondo i principi della responsabilità sociale; </a:t>
            </a:r>
          </a:p>
          <a:p>
            <a:pPr marL="365760" marR="0" lvl="0" indent="0" algn="just" defTabSz="914400" eaLnBrk="1" fontAlgn="auto" latinLnBrk="0" hangingPunct="1">
              <a:lnSpc>
                <a:spcPts val="1500"/>
              </a:lnSpc>
              <a:spcBef>
                <a:spcPts val="1430"/>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Programma ed effettua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la sorveglianza sanitaria attraverso protocolli sanitari definiti in funzione dei rischi specifici e tenendo in considerazione gli indirizzi scientifici più avanzati; </a:t>
            </a:r>
          </a:p>
          <a:p>
            <a:pPr marL="365760" marR="0" lvl="0" indent="0" algn="just" defTabSz="914400" eaLnBrk="1" fontAlgn="auto" latinLnBrk="0" hangingPunct="1">
              <a:lnSpc>
                <a:spcPts val="1500"/>
              </a:lnSpc>
              <a:spcBef>
                <a:spcPts val="149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Istituisce, aggiorna e custodisce</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sotto la propria responsabilità, una cartella sanitaria e di rischio per ogni lavoratore sottoposto a sorveglianza sanitaria. </a:t>
            </a:r>
          </a:p>
          <a:p>
            <a:pPr marL="365760" marR="0" lvl="0" indent="0" algn="just" defTabSz="914400" eaLnBrk="1" fontAlgn="auto" latinLnBrk="0" hangingPunct="1">
              <a:lnSpc>
                <a:spcPts val="1500"/>
              </a:lnSpc>
              <a:spcBef>
                <a:spcPts val="144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Consegna al datore di lavoro</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cessazione dell'incarico, la documentazione sanitaria in suo possesso, con salvaguardia del segreto professionale; </a:t>
            </a:r>
          </a:p>
          <a:p>
            <a:pPr marL="365760" marR="0" lvl="0" indent="0" algn="just" defTabSz="914400" eaLnBrk="1" fontAlgn="auto" latinLnBrk="0" hangingPunct="1">
              <a:lnSpc>
                <a:spcPts val="1500"/>
              </a:lnSpc>
              <a:spcBef>
                <a:spcPts val="143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Consegna al lavoratore</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cessazione del rapporto di lavoro, la documentazione sanitaria in suo possesso e gli fornisce le informazioni riguardo la necessità di conservarla; </a:t>
            </a:r>
          </a:p>
          <a:p>
            <a:pPr marL="365760" marR="0" lvl="0" indent="0" algn="just" defTabSz="914400" eaLnBrk="1" fontAlgn="auto" latinLnBrk="0" hangingPunct="1">
              <a:lnSpc>
                <a:spcPts val="1500"/>
              </a:lnSpc>
              <a:spcBef>
                <a:spcPts val="147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Fornisce informazioni ai lavoratori</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sul significato della sorveglianza sanitaria cui sono sottoposti e, nel caso di esposizione ad agenti con effetti a lungo termine, sulla necessità di sottoporsi ad accertamenti sanitari anche dopo la cessazione dell'attività che comporta l'esposizione a tali agenti. </a:t>
            </a:r>
          </a:p>
          <a:p>
            <a:pPr marL="365760" marR="0" lvl="0" indent="0" algn="l" defTabSz="914400" eaLnBrk="1" fontAlgn="auto" latinLnBrk="0" hangingPunct="1">
              <a:lnSpc>
                <a:spcPts val="1500"/>
              </a:lnSpc>
              <a:spcBef>
                <a:spcPts val="144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Fornisce altresì, a richiesta, informazioni analoghe ai RLS; </a:t>
            </a:r>
          </a:p>
          <a:p>
            <a:pPr marL="365760" marR="0" lvl="0" indent="0" algn="l" defTabSz="914400" eaLnBrk="1" fontAlgn="auto" latinLnBrk="0" hangingPunct="1">
              <a:lnSpc>
                <a:spcPts val="1500"/>
              </a:lnSpc>
              <a:spcBef>
                <a:spcPts val="1470"/>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Informa ogni lavoratore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interessato dei risultati della sorveglianza sanitaria e, a richiesta dello stesso, gli rilascia copia della documentazione sanitaria; </a:t>
            </a:r>
          </a:p>
          <a:p>
            <a:pPr marL="365760" marR="0" lvl="0" indent="0" algn="just" defTabSz="914400" eaLnBrk="1" fontAlgn="auto" latinLnBrk="0" hangingPunct="1">
              <a:lnSpc>
                <a:spcPts val="1500"/>
              </a:lnSpc>
              <a:spcBef>
                <a:spcPts val="145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Comunica</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per iscritto, in occasione delle riunioni periodiche al DDL, al RSPP, ai RLS, i risultati anonimi collettivi della sorveglianza sanitaria effettuata e fornisce indicazioni sul significato di detti risultati ai fini della attuazione delle misure per la tutela della salute e della integrità psico-fisica dei lavoratori; </a:t>
            </a:r>
          </a:p>
          <a:p>
            <a:pPr marL="365760" marR="0" lvl="0" indent="0" algn="just" defTabSz="914400" eaLnBrk="1" fontAlgn="auto" latinLnBrk="0" hangingPunct="1">
              <a:lnSpc>
                <a:spcPts val="1500"/>
              </a:lnSpc>
              <a:spcBef>
                <a:spcPts val="141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Visita gli ambienti di lavoro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almeno una volta all'anno o a cadenza diversa che stabilisce in base alla valutazione dei rischi; la indicazione di una periodicità diversa dall'annuale deve essere comunicata al datore di lavoro ai fini della sua annotazione nel documento di valutazione dei rischi; </a:t>
            </a:r>
          </a:p>
          <a:p>
            <a:pPr marL="365760" marR="0" lvl="0" indent="0" algn="just" defTabSz="914400" eaLnBrk="1" fontAlgn="auto" latinLnBrk="0" hangingPunct="1">
              <a:lnSpc>
                <a:spcPts val="1500"/>
              </a:lnSpc>
              <a:spcBef>
                <a:spcPts val="1480"/>
              </a:spcBef>
              <a:spcAft>
                <a:spcPts val="155"/>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Partecipa</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programmazione del controllo dell'esposizione dei lavoratori i cui risultati gli sono forniti con tempestività ai fini della valutazione del rischio e della sorveglianza sanitaria;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47</a:t>
            </a:fld>
            <a:endParaRPr lang="it-IT"/>
          </a:p>
        </p:txBody>
      </p:sp>
    </p:spTree>
    <p:extLst>
      <p:ext uri="{BB962C8B-B14F-4D97-AF65-F5344CB8AC3E}">
        <p14:creationId xmlns:p14="http://schemas.microsoft.com/office/powerpoint/2010/main" val="162204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dirty="0" smtClean="0"/>
              <a:t>La</a:t>
            </a:r>
            <a:r>
              <a:rPr lang="it-IT" altLang="it-IT" baseline="0" dirty="0" smtClean="0"/>
              <a:t> lezione del premio Nobel per l’economia Milton Friedman: u</a:t>
            </a:r>
            <a:r>
              <a:rPr lang="it-IT" dirty="0" smtClean="0"/>
              <a:t>n'impresa viene creata non per porre in essere opere filantropiche ma per creare valore economico. Considerazioni di carattere etico sociale sono una semplice finzione ipocrita: all'azionista interessa il business. È dovere dello Stato,</a:t>
            </a:r>
            <a:r>
              <a:rPr lang="it-IT" baseline="0" dirty="0" smtClean="0"/>
              <a:t> al contrario</a:t>
            </a:r>
            <a:r>
              <a:rPr lang="it-IT" dirty="0" smtClean="0"/>
              <a:t> limitare o vietare eccessi smodati nel raggiungimento di queste finalità.</a:t>
            </a:r>
            <a:endParaRPr lang="it-IT" altLang="it-IT" dirty="0" smtClean="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C27BFB3-6AC5-4ECA-BDBB-AB3BC206E4BC}" type="slidenum">
              <a:rPr lang="it-IT" altLang="it-IT" smtClean="0"/>
              <a:pPr eaLnBrk="1" hangingPunct="1"/>
              <a:t>6</a:t>
            </a:fld>
            <a:endParaRPr lang="it-IT" alt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93FE0E9-D43B-4F02-9463-F60C3BBD0459}" type="slidenum">
              <a:rPr lang="it-IT" altLang="it-IT">
                <a:solidFill>
                  <a:prstClr val="black"/>
                </a:solidFill>
              </a:rPr>
              <a:pPr algn="r" eaLnBrk="1" hangingPunct="1">
                <a:spcBef>
                  <a:spcPct val="0"/>
                </a:spcBef>
              </a:pPr>
              <a:t>48</a:t>
            </a:fld>
            <a:endParaRPr lang="it-IT" altLang="it-IT">
              <a:solidFill>
                <a:prstClr val="black"/>
              </a:solidFill>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marL="0" marR="0" lvl="0" indent="0" algn="l" defTabSz="914400" eaLnBrk="1" fontAlgn="auto" latinLnBrk="0" hangingPunct="1">
              <a:lnSpc>
                <a:spcPts val="1400"/>
              </a:lnSpc>
              <a:spcBef>
                <a:spcPts val="2960"/>
              </a:spcBef>
              <a:spcAft>
                <a:spcPts val="0"/>
              </a:spcAft>
              <a:buClrTx/>
              <a:buSzTx/>
              <a:buFontTx/>
              <a:buNone/>
              <a:tabLst/>
              <a:defRPr/>
            </a:pPr>
            <a:r>
              <a:rPr kumimoji="0" lang="it-IT" sz="1250" b="0" i="0" u="none" strike="noStrike" kern="0" cap="none" spc="5" normalizeH="0" baseline="0" noProof="0" dirty="0" smtClean="0">
                <a:ln>
                  <a:noFill/>
                </a:ln>
                <a:solidFill>
                  <a:srgbClr val="000000"/>
                </a:solidFill>
                <a:effectLst/>
                <a:uLnTx/>
                <a:uFillTx/>
                <a:latin typeface="Arial" panose="02020603050405020304" pitchFamily="2"/>
              </a:rPr>
              <a:t>I lavoratori devono: </a:t>
            </a:r>
          </a:p>
          <a:p>
            <a:pPr marL="365760" marR="0" lvl="0" indent="228600" algn="just" defTabSz="914400" eaLnBrk="1" fontAlgn="auto" latinLnBrk="0" hangingPunct="1">
              <a:lnSpc>
                <a:spcPts val="1500"/>
              </a:lnSpc>
              <a:spcBef>
                <a:spcPts val="1470"/>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Contribuire,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insieme al datore di lavoro, ai dirigenti e ai preposti, all'adempimento degli obblighi previsti a tutela della salute e sicurezza sui luoghi di lavoro; </a:t>
            </a:r>
          </a:p>
          <a:p>
            <a:pPr marL="365760" marR="0" lvl="0" indent="228600" algn="just" defTabSz="914400" eaLnBrk="1" fontAlgn="auto" latinLnBrk="0" hangingPunct="1">
              <a:lnSpc>
                <a:spcPts val="1500"/>
              </a:lnSpc>
              <a:spcBef>
                <a:spcPts val="144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Osservare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le disposizioni e le istruzioni impartite dal DDL, dai dirigenti e dai preposti, ai fini della protezione collettiva e individuale; </a:t>
            </a:r>
          </a:p>
          <a:p>
            <a:pPr marL="365760" marR="0" lvl="0" indent="228600" algn="just" defTabSz="914400" eaLnBrk="1" fontAlgn="auto" latinLnBrk="0" hangingPunct="1">
              <a:lnSpc>
                <a:spcPts val="1400"/>
              </a:lnSpc>
              <a:spcBef>
                <a:spcPts val="151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Utilizzare correttamente le attrezzature di lavoro, le sostanze e i preparati pericolosi, i mezzi di trasporto, nonché i dispositivi di sicurezza; </a:t>
            </a:r>
          </a:p>
          <a:p>
            <a:pPr marL="365760" marR="0" lvl="0" indent="228600" algn="just" defTabSz="914400" eaLnBrk="1" fontAlgn="auto" latinLnBrk="0" hangingPunct="1">
              <a:lnSpc>
                <a:spcPts val="1500"/>
              </a:lnSpc>
              <a:spcBef>
                <a:spcPts val="1405"/>
              </a:spcBef>
              <a:spcAft>
                <a:spcPts val="0"/>
              </a:spcAft>
              <a:buClrTx/>
              <a:buSzTx/>
              <a:buFont typeface="Arial"/>
              <a:buChar char="-"/>
              <a:tabLst/>
              <a:defRPr/>
            </a:pPr>
            <a:r>
              <a:rPr kumimoji="0" lang="it-IT" sz="1250" b="1" i="0" u="none" strike="noStrike" kern="0" cap="none" spc="10" normalizeH="0" baseline="0" noProof="0" dirty="0" smtClean="0">
                <a:ln>
                  <a:noFill/>
                </a:ln>
                <a:solidFill>
                  <a:srgbClr val="000000"/>
                </a:solidFill>
                <a:effectLst/>
                <a:uLnTx/>
                <a:uFillTx/>
                <a:latin typeface="Arial" panose="02020603050405020304" pitchFamily="2"/>
              </a:rPr>
              <a:t>Utilizzare in modo appropriato</a:t>
            </a:r>
            <a:r>
              <a:rPr kumimoji="0" lang="it-IT" sz="1250" b="0" i="0" u="none" strike="noStrike" kern="0" cap="none" spc="10" normalizeH="0" baseline="0" noProof="0" dirty="0" smtClean="0">
                <a:ln>
                  <a:noFill/>
                </a:ln>
                <a:solidFill>
                  <a:srgbClr val="000000"/>
                </a:solidFill>
                <a:effectLst/>
                <a:uLnTx/>
                <a:uFillTx/>
                <a:latin typeface="Arial" panose="02020603050405020304" pitchFamily="2"/>
              </a:rPr>
              <a:t> i dispositivi di protezione messi a loro disposizione; </a:t>
            </a:r>
          </a:p>
          <a:p>
            <a:pPr marL="365760" marR="0" lvl="0" indent="228600" algn="just" defTabSz="914400" eaLnBrk="1" fontAlgn="auto" latinLnBrk="0" hangingPunct="1">
              <a:lnSpc>
                <a:spcPts val="1500"/>
              </a:lnSpc>
              <a:spcBef>
                <a:spcPts val="146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Segnalare immediatamente</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 al DDL, al dirigente o al preposto le deficienze dei mezzi delle attrezzature di lavoro e dei dispositivi di protezione nonché qualsiasi eventuale condizione di pericolo adoperandosi direttamente, in caso di urgenza, nell'ambito delle proprie competenze e possibilità per eliminare o ridurre le situazioni di pericolo grave e incombente, dandone notizia al RLS; </a:t>
            </a:r>
          </a:p>
          <a:p>
            <a:pPr marL="365760" marR="0" lvl="0" indent="228600" algn="just" defTabSz="914400" eaLnBrk="1" fontAlgn="auto" latinLnBrk="0" hangingPunct="1">
              <a:lnSpc>
                <a:spcPts val="1500"/>
              </a:lnSpc>
              <a:spcBef>
                <a:spcPts val="1420"/>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Non rimuovere o modificare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senza autorizzazione i dispositivi di sicurezza o di segnalazione o di controllo; </a:t>
            </a:r>
          </a:p>
          <a:p>
            <a:pPr marL="365760" marR="0" lvl="0" indent="228600" algn="just" defTabSz="914400" eaLnBrk="1" fontAlgn="auto" latinLnBrk="0" hangingPunct="1">
              <a:lnSpc>
                <a:spcPts val="1500"/>
              </a:lnSpc>
              <a:spcBef>
                <a:spcPts val="1425"/>
              </a:spcBef>
              <a:spcAft>
                <a:spcPts val="70"/>
              </a:spcAft>
              <a:buClrTx/>
              <a:buSzTx/>
              <a:buFont typeface="Arial"/>
              <a:buChar char="-"/>
              <a:tabLst/>
              <a:defRPr/>
            </a:pPr>
            <a:r>
              <a:rPr kumimoji="0" lang="it-IT" sz="1250" b="1" i="0" u="none" strike="noStrike" kern="0" cap="none" spc="10" normalizeH="0" baseline="0" noProof="0" dirty="0" smtClean="0">
                <a:ln>
                  <a:noFill/>
                </a:ln>
                <a:solidFill>
                  <a:srgbClr val="000000"/>
                </a:solidFill>
                <a:effectLst/>
                <a:uLnTx/>
                <a:uFillTx/>
                <a:latin typeface="Arial" panose="02020603050405020304" pitchFamily="2"/>
              </a:rPr>
              <a:t>Non compiere di propria iniziativa </a:t>
            </a:r>
            <a:r>
              <a:rPr kumimoji="0" lang="it-IT" sz="1250" b="0" i="0" u="none" strike="noStrike" kern="0" cap="none" spc="10" normalizeH="0" baseline="0" noProof="0" dirty="0" smtClean="0">
                <a:ln>
                  <a:noFill/>
                </a:ln>
                <a:solidFill>
                  <a:srgbClr val="000000"/>
                </a:solidFill>
                <a:effectLst/>
                <a:uLnTx/>
                <a:uFillTx/>
                <a:latin typeface="Arial" panose="02020603050405020304" pitchFamily="2"/>
              </a:rPr>
              <a:t>operazioni o manovre che non sono di loro competenza ovvero che possono compromettere la sicurezza propria o di altri lavoratori; </a:t>
            </a:r>
          </a:p>
          <a:p>
            <a:pPr marL="365760" marR="0" lvl="0" indent="228600" algn="l" defTabSz="914400" eaLnBrk="1" fontAlgn="auto" latinLnBrk="0" hangingPunct="1">
              <a:lnSpc>
                <a:spcPts val="1400"/>
              </a:lnSpc>
              <a:spcBef>
                <a:spcPts val="0"/>
              </a:spcBef>
              <a:spcAft>
                <a:spcPts val="0"/>
              </a:spcAft>
              <a:buClrTx/>
              <a:buSzTx/>
              <a:buFont typeface="Verdana"/>
              <a:buChar char="-"/>
              <a:tabLst/>
              <a:defRPr/>
            </a:pPr>
            <a:r>
              <a:rPr kumimoji="0" lang="it-IT" sz="1100" b="1" i="0" u="none" strike="noStrike" kern="0" cap="none" spc="35" normalizeH="0" baseline="0" noProof="0" dirty="0" smtClean="0">
                <a:ln>
                  <a:noFill/>
                </a:ln>
                <a:solidFill>
                  <a:srgbClr val="000000"/>
                </a:solidFill>
                <a:effectLst/>
                <a:uLnTx/>
                <a:uFillTx/>
                <a:latin typeface="Verdana" panose="02020603050405020304" pitchFamily="2"/>
              </a:rPr>
              <a:t>Partecipare </a:t>
            </a:r>
            <a:r>
              <a:rPr kumimoji="0" lang="it-IT" sz="1100" b="0" i="0" u="none" strike="noStrike" kern="0" cap="none" spc="35" normalizeH="0" baseline="0" noProof="0" dirty="0" smtClean="0">
                <a:ln>
                  <a:noFill/>
                </a:ln>
                <a:solidFill>
                  <a:srgbClr val="000000"/>
                </a:solidFill>
                <a:effectLst/>
                <a:uLnTx/>
                <a:uFillTx/>
                <a:latin typeface="Verdana" panose="02020603050405020304" pitchFamily="2"/>
              </a:rPr>
              <a:t>ai programmi di formazione e di addestramento organizzati dal datore di lavoro; </a:t>
            </a:r>
          </a:p>
          <a:p>
            <a:pPr marL="365760" marR="0" lvl="0" indent="228600" algn="l" defTabSz="914400" eaLnBrk="1" fontAlgn="auto" latinLnBrk="0" hangingPunct="1">
              <a:lnSpc>
                <a:spcPts val="1400"/>
              </a:lnSpc>
              <a:spcBef>
                <a:spcPts val="1495"/>
              </a:spcBef>
              <a:spcAft>
                <a:spcPts val="0"/>
              </a:spcAft>
              <a:buClrTx/>
              <a:buSzTx/>
              <a:buFont typeface="Verdana"/>
              <a:buChar char="-"/>
              <a:tabLst/>
              <a:defRPr/>
            </a:pPr>
            <a:r>
              <a:rPr kumimoji="0" lang="it-IT" sz="1100" b="1" i="0" u="none" strike="noStrike" kern="0" cap="none" spc="0" normalizeH="0" baseline="0" noProof="0" dirty="0" smtClean="0">
                <a:ln>
                  <a:noFill/>
                </a:ln>
                <a:solidFill>
                  <a:srgbClr val="000000"/>
                </a:solidFill>
                <a:effectLst/>
                <a:uLnTx/>
                <a:uFillTx/>
                <a:latin typeface="Verdana" panose="02020603050405020304" pitchFamily="2"/>
              </a:rPr>
              <a:t>Sottoporsi ai controlli sanitari</a:t>
            </a:r>
            <a:r>
              <a:rPr kumimoji="0" lang="it-IT" sz="1100" b="0" i="0" u="none" strike="noStrike" kern="0" cap="none" spc="0" normalizeH="0" baseline="0" noProof="0" dirty="0" smtClean="0">
                <a:ln>
                  <a:noFill/>
                </a:ln>
                <a:solidFill>
                  <a:srgbClr val="000000"/>
                </a:solidFill>
                <a:effectLst/>
                <a:uLnTx/>
                <a:uFillTx/>
                <a:latin typeface="Verdana" panose="02020603050405020304" pitchFamily="2"/>
              </a:rPr>
              <a:t> previsti dal presente </a:t>
            </a:r>
            <a:r>
              <a:rPr kumimoji="0" lang="it-IT" sz="1100" b="0" i="0" u="none" strike="noStrike" kern="0" cap="none" spc="0" normalizeH="0" baseline="0" noProof="0" dirty="0" err="1" smtClean="0">
                <a:ln>
                  <a:noFill/>
                </a:ln>
                <a:solidFill>
                  <a:srgbClr val="000000"/>
                </a:solidFill>
                <a:effectLst/>
                <a:uLnTx/>
                <a:uFillTx/>
                <a:latin typeface="Verdana" panose="02020603050405020304" pitchFamily="2"/>
              </a:rPr>
              <a:t>D.Lgs</a:t>
            </a:r>
            <a:r>
              <a:rPr kumimoji="0" lang="it-IT" sz="1100" b="0" i="0" u="none" strike="noStrike" kern="0" cap="none" spc="0" normalizeH="0" baseline="0" noProof="0" dirty="0" smtClean="0">
                <a:ln>
                  <a:noFill/>
                </a:ln>
                <a:solidFill>
                  <a:srgbClr val="000000"/>
                </a:solidFill>
                <a:effectLst/>
                <a:uLnTx/>
                <a:uFillTx/>
                <a:latin typeface="Verdana" panose="02020603050405020304" pitchFamily="2"/>
              </a:rPr>
              <a:t> o comunque disposti dal medico competente. </a:t>
            </a:r>
          </a:p>
          <a:p>
            <a:pPr marL="365760" marR="0" lvl="0" indent="228600" algn="just" defTabSz="914400" eaLnBrk="1" fontAlgn="auto" latinLnBrk="0" hangingPunct="1">
              <a:lnSpc>
                <a:spcPts val="1500"/>
              </a:lnSpc>
              <a:spcBef>
                <a:spcPts val="1425"/>
              </a:spcBef>
              <a:spcAft>
                <a:spcPts val="70"/>
              </a:spcAft>
              <a:buClrTx/>
              <a:buSzTx/>
              <a:buFont typeface="Arial"/>
              <a:buChar char="-"/>
              <a:tabLst/>
              <a:defRPr/>
            </a:pPr>
            <a:endParaRPr lang="it-IT" altLang="it-IT" b="0" i="0"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Il D. </a:t>
            </a:r>
            <a:r>
              <a:rPr kumimoji="0" lang="it-IT" sz="2000" b="0" i="0" u="none" strike="noStrike" kern="1200" cap="none" spc="0" normalizeH="0" baseline="0" noProof="0" dirty="0" err="1" smtClean="0">
                <a:ln>
                  <a:noFill/>
                </a:ln>
                <a:solidFill>
                  <a:srgbClr val="2F2B20"/>
                </a:solidFill>
                <a:effectLst/>
                <a:uLnTx/>
                <a:uFillTx/>
                <a:latin typeface="+mn-lt"/>
                <a:ea typeface="+mn-ea"/>
                <a:cs typeface="Arial" pitchFamily="34" charset="0"/>
              </a:rPr>
              <a:t>Lgs</a:t>
            </a: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 81/08 tende a sottolineare la partecipazione attiva dei lavoratori alla realizzazione di una più efficace tutela della salute e della sicurezza nei luoghi di lavoro.</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800" b="0" i="0" u="none" strike="noStrike" kern="1200" cap="none" spc="0" normalizeH="0" baseline="0" noProof="0" dirty="0" smtClean="0">
              <a:ln>
                <a:noFill/>
              </a:ln>
              <a:solidFill>
                <a:srgbClr val="2F2B20"/>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a:buChar char="•"/>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La nomina di un Rappresentante per la Sicurezza rappresenta una delle novità principali introdotte ( art 47-48-49-50 );</a:t>
            </a:r>
            <a:endParaRPr kumimoji="0" lang="it-IT" sz="800" b="0" i="0" u="none" strike="noStrike" kern="1200" cap="none" spc="0" normalizeH="0" baseline="0" noProof="0" dirty="0" smtClean="0">
              <a:ln>
                <a:noFill/>
              </a:ln>
              <a:solidFill>
                <a:srgbClr val="2F2B20"/>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a:buChar char="•"/>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Viene data attuazione concreta a quanto indicato nello Statuto dei Lavoratori.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49</a:t>
            </a:fld>
            <a:endParaRPr lang="it-IT"/>
          </a:p>
        </p:txBody>
      </p:sp>
    </p:spTree>
    <p:extLst>
      <p:ext uri="{BB962C8B-B14F-4D97-AF65-F5344CB8AC3E}">
        <p14:creationId xmlns:p14="http://schemas.microsoft.com/office/powerpoint/2010/main" val="36443964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Gli Istituti Scolastici vengono considerati dal </a:t>
            </a:r>
            <a:r>
              <a:rPr lang="it-IT" sz="1200" kern="1200" dirty="0" err="1" smtClean="0">
                <a:solidFill>
                  <a:schemeClr val="tx1"/>
                </a:solidFill>
                <a:latin typeface="+mn-lt"/>
                <a:ea typeface="+mn-ea"/>
                <a:cs typeface="+mn-cs"/>
              </a:rPr>
              <a:t>D.Lvo</a:t>
            </a:r>
            <a:r>
              <a:rPr lang="it-IT" sz="1200" kern="1200" dirty="0" smtClean="0">
                <a:solidFill>
                  <a:schemeClr val="tx1"/>
                </a:solidFill>
                <a:latin typeface="+mn-lt"/>
                <a:ea typeface="+mn-ea"/>
                <a:cs typeface="+mn-cs"/>
              </a:rPr>
              <a:t> 81/2008 come luoghi di lavoro a tutti gli effetti in quanto negli stessi agisce il personale scolastico (docenti e personale ATA ), tant'è che il Dirigente Scolastico è considerato a tutti gli effetti Datore di Lavoro. La peculiarità di un ambiente di lavoro/scuola è costituita dalla circostanza della concomitante presenza di allievi per lo più minorenni. Costoro sono considerati lavoratori, anch'essi a tutti gli effetti, quando frequentano gli Istituti Scolastici di Istruzione Secondaria Superiore e accedono agli laboratori, alle palestre, e partecipano a viaggi d'istruzione o visite didattiche.</a:t>
            </a:r>
          </a:p>
          <a:p>
            <a:r>
              <a:rPr lang="it-IT" sz="1200" kern="1200" dirty="0" smtClean="0">
                <a:solidFill>
                  <a:schemeClr val="tx1"/>
                </a:solidFill>
                <a:latin typeface="+mn-lt"/>
                <a:ea typeface="+mn-ea"/>
                <a:cs typeface="+mn-cs"/>
              </a:rPr>
              <a:t>A ben vedere, quindi, il sapere è un prodotto a tutti gli effetti.</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51</a:t>
            </a:fld>
            <a:endParaRPr lang="it-IT"/>
          </a:p>
        </p:txBody>
      </p:sp>
    </p:spTree>
    <p:extLst>
      <p:ext uri="{BB962C8B-B14F-4D97-AF65-F5344CB8AC3E}">
        <p14:creationId xmlns:p14="http://schemas.microsoft.com/office/powerpoint/2010/main" val="37515891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  il </a:t>
            </a:r>
            <a:r>
              <a:rPr kumimoji="0" lang="it-IT" altLang="it-IT" sz="2000" b="1" i="0"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PTOF</a:t>
            </a: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(PIANO TRIENNALE DI OFFERTA FORMATIVA ) non è questo?</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NEL PTOF ritroviamo, infatti:</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CONDIZIONI DI FORNITURA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SERVIZI DI ASSISTENZA</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PERSONALIZZAZIONE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Tutte quelle qualità che rappresentano in una scuola anche  i livelli di SICUREZZA   che si vogliono raggiungere nella  produzione del SAPERE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endPar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algn="l"/>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52</a:t>
            </a:fld>
            <a:endParaRPr lang="it-IT"/>
          </a:p>
        </p:txBody>
      </p:sp>
    </p:spTree>
    <p:extLst>
      <p:ext uri="{BB962C8B-B14F-4D97-AF65-F5344CB8AC3E}">
        <p14:creationId xmlns:p14="http://schemas.microsoft.com/office/powerpoint/2010/main" val="2862087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Ma l'applicazione agli istituti scolastici della normativa prevista dal testo unico sulla sicurezza, rappresenta, ordinariamente, per i Dirigenti Scolastici/Datori di Lavoro un grave problema. Infatti il Dirigente Scolastico non è un Datore di Lavoro privato, che ha ampia facoltà di scelta in riferimento a rischio che vuole correre rapportandolo a i risultati della produzione. Il Dirigente Scolastico non essendo il proprietario dell'immobile scuola, all'interno della quale si produce il sapere, non può assolutamente intervenire su di esso, onde eliminarne le carenze strutturali o meno, in quanto non è a titolo, non essendo il proprietario, e, inoltre, non ha quelle ampie possibilità di spesa che ha il privato. Pertanto l'unica traumatica soluzione che  un Dirigente Scolastico a</a:t>
            </a:r>
            <a:r>
              <a:rPr lang="it-IT" dirty="0" smtClean="0"/>
              <a:t>ssumere, in caso </a:t>
            </a:r>
            <a:r>
              <a:rPr lang="it-IT" dirty="0" err="1" smtClean="0"/>
              <a:t>di</a:t>
            </a:r>
            <a:r>
              <a:rPr lang="it-IT" sz="1200" kern="1200" dirty="0" err="1" smtClean="0">
                <a:solidFill>
                  <a:schemeClr val="tx1"/>
                </a:solidFill>
                <a:latin typeface="+mn-lt"/>
                <a:ea typeface="+mn-ea"/>
                <a:cs typeface="+mn-cs"/>
              </a:rPr>
              <a:t>Pericolo</a:t>
            </a:r>
            <a:r>
              <a:rPr lang="it-IT" sz="1200" kern="1200" dirty="0" smtClean="0">
                <a:solidFill>
                  <a:schemeClr val="tx1"/>
                </a:solidFill>
                <a:latin typeface="+mn-lt"/>
                <a:ea typeface="+mn-ea"/>
                <a:cs typeface="+mn-cs"/>
              </a:rPr>
              <a:t> grave ed immediato alla integrità fisica del personale scolastico e </a:t>
            </a:r>
            <a:r>
              <a:rPr lang="it-IT" sz="1200" kern="1200" dirty="0" err="1" smtClean="0">
                <a:solidFill>
                  <a:schemeClr val="tx1"/>
                </a:solidFill>
                <a:latin typeface="+mn-lt"/>
                <a:ea typeface="+mn-ea"/>
                <a:cs typeface="+mn-cs"/>
              </a:rPr>
              <a:t>e</a:t>
            </a:r>
            <a:r>
              <a:rPr lang="it-IT" sz="1200" kern="1200" dirty="0" smtClean="0">
                <a:solidFill>
                  <a:schemeClr val="tx1"/>
                </a:solidFill>
                <a:latin typeface="+mn-lt"/>
                <a:ea typeface="+mn-ea"/>
                <a:cs typeface="+mn-cs"/>
              </a:rPr>
              <a:t> degli studenti frequentanti è quello della interruzione del pubblico servizio scuola. Questa iniziativa il Dirigente I fare scolastico per tutta una serie di motivi è difficile che la assuma e quindi è costretto a rischiare in prima persona.</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53</a:t>
            </a:fld>
            <a:endParaRPr lang="it-IT"/>
          </a:p>
        </p:txBody>
      </p:sp>
    </p:spTree>
    <p:extLst>
      <p:ext uri="{BB962C8B-B14F-4D97-AF65-F5344CB8AC3E}">
        <p14:creationId xmlns:p14="http://schemas.microsoft.com/office/powerpoint/2010/main" val="11120640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dirty="0" smtClean="0"/>
              <a:t>Business didattico e sicurezza</a:t>
            </a:r>
          </a:p>
        </p:txBody>
      </p:sp>
      <p:sp>
        <p:nvSpPr>
          <p:cNvPr id="148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6009E87-A2DF-43A0-BBE7-62C83916CA82}" type="slidenum">
              <a:rPr lang="it-IT" altLang="it-IT" smtClean="0">
                <a:solidFill>
                  <a:srgbClr val="000000"/>
                </a:solidFill>
              </a:rPr>
              <a:pPr eaLnBrk="1" hangingPunct="1"/>
              <a:t>54</a:t>
            </a:fld>
            <a:endParaRPr lang="it-IT" altLang="it-IT"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L'analisi del percorso storico compiuto dalla legislazione in ambito prevenzione del lavoro farà verificare come il business non è mai stato inteso in modo così brutalmente economico in quanto, comunque, il legislatore ha sempre cercato di raggiungere un minimo di protezione dell'ambiente di lavoro e del lavoratore.</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7</a:t>
            </a:fld>
            <a:endParaRPr lang="it-IT"/>
          </a:p>
        </p:txBody>
      </p:sp>
    </p:spTree>
    <p:extLst>
      <p:ext uri="{BB962C8B-B14F-4D97-AF65-F5344CB8AC3E}">
        <p14:creationId xmlns:p14="http://schemas.microsoft.com/office/powerpoint/2010/main" val="602022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5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percorso storico della  prevenzione nei luoghi di lavoro fa risaltare due elementi essenziali: una concezione di mero stampo protezionistico e assicurativo dall'altra una concezione prettamente burocratica e protezionistica sempre da parte dello Stato. E completamente assente un coinvolgimenti programmatico dell'imprenditore in riferimento alla sua organizzazione produttiva. Con queste norme </a:t>
            </a: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 Stato afferma il suo potere burocratico di intervento in quanto:</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detta obblighi da rispettare</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identifica precisi destinatari (</a:t>
            </a:r>
            <a:r>
              <a:rPr kumimoji="0" 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DdL</a:t>
            </a: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dirigenti, preposti, lavoratori)</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prevede specifiche sanzioni</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garantisce la vigilanza sulla loro applicazione</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Queste norme, però, escludono importanti settori lavorativi (es. agricoltura); non prevedono sanzioni penali; si caratterizzano più per la loro importanza assicurativa</a:t>
            </a:r>
          </a:p>
          <a:p>
            <a:pPr marL="0" marR="0" lvl="0" indent="0" algn="l" defTabSz="914400" rtl="0" eaLnBrk="1" fontAlgn="auto" latinLnBrk="0" hangingPunct="1">
              <a:lnSpc>
                <a:spcPts val="2892"/>
              </a:lnSpc>
              <a:spcBef>
                <a:spcPts val="0"/>
              </a:spcBef>
              <a:spcAft>
                <a:spcPts val="478"/>
              </a:spcAft>
              <a:buClrTx/>
              <a:buSzTx/>
              <a:buFont typeface="Arial" pitchFamily="34" charset="0"/>
              <a:buNone/>
              <a:tabLst>
                <a:tab pos="3445720" algn="l"/>
                <a:tab pos="7332171" algn="r"/>
              </a:tabLst>
              <a:defRPr/>
            </a:pP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8</a:t>
            </a:fld>
            <a:endParaRPr lang="it-IT"/>
          </a:p>
        </p:txBody>
      </p:sp>
    </p:spTree>
    <p:extLst>
      <p:ext uri="{BB962C8B-B14F-4D97-AF65-F5344CB8AC3E}">
        <p14:creationId xmlns:p14="http://schemas.microsoft.com/office/powerpoint/2010/main" val="3493999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Durante gli anni che vanno dal 1930 al 1956 anche se resta imperante la concezione burocratica dello Stato incominciano ad emergere due concetti fondamentali: il Datore di Lavoro diventa un vero e proprio "Debitore di Sicurezza" nei confronti dei suoi dipendenti e la </a:t>
            </a:r>
            <a:r>
              <a:rPr lang="it-IT" sz="1200" kern="1200" dirty="0" err="1" smtClean="0">
                <a:solidFill>
                  <a:schemeClr val="tx1"/>
                </a:solidFill>
                <a:latin typeface="+mn-lt"/>
                <a:ea typeface="+mn-ea"/>
                <a:cs typeface="+mn-cs"/>
              </a:rPr>
              <a:t>cd.filosofia</a:t>
            </a:r>
            <a:r>
              <a:rPr lang="it-IT" sz="1200" kern="1200" dirty="0" smtClean="0">
                <a:solidFill>
                  <a:schemeClr val="tx1"/>
                </a:solidFill>
                <a:latin typeface="+mn-lt"/>
                <a:ea typeface="+mn-ea"/>
                <a:cs typeface="+mn-cs"/>
              </a:rPr>
              <a:t> della  protezione che è alla base della concezione burocratica della protezione trova piena attuazione nei tre Decreti Presidenziali sopra citati. Con la emanazione della Costituzione Repubblicana finalmente diventano veri e propri beni </a:t>
            </a:r>
            <a:r>
              <a:rPr lang="it-IT" sz="1200" kern="1200" dirty="0" err="1" smtClean="0">
                <a:solidFill>
                  <a:schemeClr val="tx1"/>
                </a:solidFill>
                <a:latin typeface="+mn-lt"/>
                <a:ea typeface="+mn-ea"/>
                <a:cs typeface="+mn-cs"/>
              </a:rPr>
              <a:t>fondamental</a:t>
            </a:r>
            <a:r>
              <a:rPr lang="it-IT" sz="1200" kern="1200" dirty="0" smtClean="0">
                <a:solidFill>
                  <a:schemeClr val="tx1"/>
                </a:solidFill>
                <a:latin typeface="+mn-lt"/>
                <a:ea typeface="+mn-ea"/>
                <a:cs typeface="+mn-cs"/>
              </a:rPr>
              <a:t> di rango costituzionale il diritto alla salute, il diritto al lavoro, la produzione (intesa nel pieno rispetto della persona e personalità del lavoratore). È pur vero che sia il codice penale che il codice civile avevano dedicato appositi articoli alla tutela anche se in modo embrionale della integrità fisica del lavoratore e dell'ambiente di lavoro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9</a:t>
            </a:fld>
            <a:endParaRPr lang="it-IT"/>
          </a:p>
        </p:txBody>
      </p:sp>
    </p:spTree>
    <p:extLst>
      <p:ext uri="{BB962C8B-B14F-4D97-AF65-F5344CB8AC3E}">
        <p14:creationId xmlns:p14="http://schemas.microsoft.com/office/powerpoint/2010/main" val="1522695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0" i="0" u="none" strike="noStrike" kern="10" cap="none" spc="0" normalizeH="0" baseline="0" noProof="0" dirty="0" smtClean="0">
                <a:ln w="9525">
                  <a:miter lim="800000"/>
                  <a:headEnd/>
                  <a:tailEnd/>
                </a:ln>
                <a:gradFill rotWithShape="0">
                  <a:gsLst>
                    <a:gs pos="0">
                      <a:srgbClr val="FFE701"/>
                    </a:gs>
                    <a:gs pos="100000">
                      <a:srgbClr val="FE3E02"/>
                    </a:gs>
                  </a:gsLst>
                  <a:lin ang="5400000" scaled="1"/>
                </a:gradFill>
                <a:effectLst/>
                <a:uLnTx/>
                <a:uFillTx/>
                <a:latin typeface="Garamond"/>
                <a:ea typeface="+mn-ea"/>
                <a:cs typeface="Arial" pitchFamily="34" charset="0"/>
              </a:rPr>
              <a:t>le figure responsabili </a:t>
            </a:r>
            <a:r>
              <a:rPr kumimoji="0" lang="it-IT" sz="2000" b="0" i="0" u="none" strike="noStrike" kern="10" cap="none" spc="0" normalizeH="0" baseline="0" noProof="0" dirty="0" smtClean="0">
                <a:ln w="9525">
                  <a:miter lim="800000"/>
                  <a:headEnd/>
                  <a:tailEnd/>
                </a:ln>
                <a:solidFill>
                  <a:srgbClr val="000000"/>
                </a:solidFill>
                <a:effectLst/>
                <a:uLnTx/>
                <a:uFillTx/>
                <a:latin typeface="Arial Black"/>
                <a:ea typeface="+mn-ea"/>
                <a:cs typeface="Arial" pitchFamily="34" charset="0"/>
              </a:rPr>
              <a:t>nella legislazione dal 1950 al 1994:</a:t>
            </a:r>
            <a:r>
              <a:rPr lang="it-IT" sz="1200" kern="1200" dirty="0" smtClean="0">
                <a:solidFill>
                  <a:schemeClr val="tx1"/>
                </a:solidFill>
                <a:latin typeface="+mn-lt"/>
                <a:ea typeface="+mn-ea"/>
                <a:cs typeface="+mn-cs"/>
              </a:rPr>
              <a:t>Rilevante nella concezione burocratica della sicurezza e la posizione che assume il lavoratore che viene considerato "subordinato" egli deve solo eseguire pedissequamente quanto gli è ordinato, applicare le procedure utilizzare i D. P. I. e gli altri dispositivi di sicurezza. Non deve interessarsi di altro è un fattore della produzione  da proteggere perché utile per la produzione e quindi per gli interessi superiori nazionali.</a:t>
            </a:r>
            <a:endParaRPr kumimoji="0" lang="it-IT" sz="2400" b="1" i="0" u="none" strike="noStrike" kern="10" cap="none" spc="0" normalizeH="0" baseline="0" noProof="0" dirty="0" smtClean="0">
              <a:ln w="9525">
                <a:miter lim="800000"/>
                <a:headEnd/>
                <a:tailEnd/>
              </a:ln>
              <a:gradFill rotWithShape="0">
                <a:gsLst>
                  <a:gs pos="0">
                    <a:srgbClr val="FFE701"/>
                  </a:gs>
                  <a:gs pos="100000">
                    <a:srgbClr val="FE3E02"/>
                  </a:gs>
                </a:gsLst>
                <a:lin ang="5400000" scaled="1"/>
              </a:gradFill>
              <a:effectLst/>
              <a:uLnTx/>
              <a:uFillTx/>
              <a:latin typeface="Garamond"/>
              <a:ea typeface="+mn-ea"/>
              <a:cs typeface="Arial" pitchFamily="34" charset="0"/>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11</a:t>
            </a:fld>
            <a:endParaRPr lang="it-IT"/>
          </a:p>
        </p:txBody>
      </p:sp>
    </p:spTree>
    <p:extLst>
      <p:ext uri="{BB962C8B-B14F-4D97-AF65-F5344CB8AC3E}">
        <p14:creationId xmlns:p14="http://schemas.microsoft.com/office/powerpoint/2010/main" val="2183332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kumimoji="0" lang="it-IT" sz="1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Lo Statuto dei Lavoratori, anche se è finalizzato a raggiungere obiettivi di natura prettamente economico/sindacale pur tuttavia afferma il diritto dei lavoratori a controllare l'applicazione delle norme per la prevenzione degli infortuni e delle malattie professionali. Si vuole così affermare da una parte il controllo sociale su un aspetto della vita del lavoratore quale quello produttivo e dall'altra mettere al centro della vita produttiva il lavoratore facendone considerare la posizione di rango superiore a quella dell'imprenditore in quanto il lavoratore combatte per il proprio sostentamento e quindi in senso lato per la conservazione della vita, mentre l'imprenditore combatte per il profitto </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12</a:t>
            </a:fld>
            <a:endParaRPr lang="it-IT"/>
          </a:p>
        </p:txBody>
      </p:sp>
    </p:spTree>
    <p:extLst>
      <p:ext uri="{BB962C8B-B14F-4D97-AF65-F5344CB8AC3E}">
        <p14:creationId xmlns:p14="http://schemas.microsoft.com/office/powerpoint/2010/main" val="382314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40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5" name="Segnaposto testo 4"/>
          <p:cNvSpPr>
            <a:spLocks noGrp="1"/>
          </p:cNvSpPr>
          <p:nvPr>
            <p:ph type="body" sz="quarter" idx="10"/>
          </p:nvPr>
        </p:nvSpPr>
        <p:spPr>
          <a:xfrm>
            <a:off x="231649" y="928047"/>
            <a:ext cx="3112053"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064246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85239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447077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059583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23641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772405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650394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6321402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953370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18393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9653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5" name="Segnaposto testo 4"/>
          <p:cNvSpPr>
            <a:spLocks noGrp="1"/>
          </p:cNvSpPr>
          <p:nvPr>
            <p:ph type="body" sz="quarter" idx="10"/>
          </p:nvPr>
        </p:nvSpPr>
        <p:spPr>
          <a:xfrm>
            <a:off x="193547" y="930276"/>
            <a:ext cx="3204747"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
        <p:nvSpPr>
          <p:cNvPr id="4" name="Segnaposto contenuto 11"/>
          <p:cNvSpPr>
            <a:spLocks noGrp="1"/>
          </p:cNvSpPr>
          <p:nvPr>
            <p:ph sz="quarter" idx="11"/>
          </p:nvPr>
        </p:nvSpPr>
        <p:spPr>
          <a:xfrm>
            <a:off x="465139" y="2616202"/>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11" name="Segnaposto immagine 4"/>
          <p:cNvSpPr>
            <a:spLocks noGrp="1"/>
          </p:cNvSpPr>
          <p:nvPr>
            <p:ph type="pic" sz="quarter" idx="17"/>
          </p:nvPr>
        </p:nvSpPr>
        <p:spPr>
          <a:xfrm>
            <a:off x="6040939" y="2616202"/>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4" name="Segnaposto testo 22"/>
          <p:cNvSpPr>
            <a:spLocks noGrp="1"/>
          </p:cNvSpPr>
          <p:nvPr>
            <p:ph type="body" sz="quarter" idx="18"/>
          </p:nvPr>
        </p:nvSpPr>
        <p:spPr>
          <a:xfrm>
            <a:off x="465138"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899145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9037933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5838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34699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288793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693124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389954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59622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70145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939885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62293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720562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824025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191656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6546574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48819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2567203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110226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283356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26F35860-68F5-447C-A599-B407F2FD103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6517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8705088-FDCE-47B0-AFB6-4DEFCBAC9FB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92937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9F1460F7-48C2-4429-8A03-6AC26B5B70A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0296144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6CEB855A-805A-4689-AE77-71852959586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233672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22E76B35-8873-4990-A23D-98A48AFDB6D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79854119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EAF2E0C8-4BAE-484C-8614-94FA1CFFE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3876499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45C26603-1A97-4E3E-95CB-0F501C5D0C9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5880786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2F4FBC2C-3B2F-4289-8C48-D74236CFC3B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9903046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6794C6B-D99B-4FB1-A8B5-47955511B580}"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68231990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DC9994F-08D2-4DA4-8F05-CBF2CDBA1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801275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70B3BC58-CB7C-40A6-83FA-4D086CC5FFD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9545532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7CF8B31-6C91-4307-A6CD-B35BD5E218C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55902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202485"/>
          </a:xfrm>
          <a:prstGeom prst="rect">
            <a:avLst/>
          </a:prstGeom>
        </p:spPr>
        <p:txBody>
          <a:bodyPr/>
          <a:lstStyle/>
          <a:p>
            <a:r>
              <a:rPr lang="it-IT" smtClean="0"/>
              <a:t>Fare clic per modificare lo stile del titolo</a:t>
            </a:r>
            <a:endParaRPr lang="en-US"/>
          </a:p>
        </p:txBody>
      </p:sp>
      <p:sp>
        <p:nvSpPr>
          <p:cNvPr id="3" name="Content Placeholder 2"/>
          <p:cNvSpPr>
            <a:spLocks noGrp="1"/>
          </p:cNvSpPr>
          <p:nvPr>
            <p:ph idx="1"/>
          </p:nvPr>
        </p:nvSpPr>
        <p:spPr>
          <a:xfrm>
            <a:off x="1463041" y="2119258"/>
            <a:ext cx="6196405" cy="3603812"/>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5" y="5808664"/>
            <a:ext cx="1212850" cy="365125"/>
          </a:xfrm>
          <a:prstGeom prst="rect">
            <a:avLst/>
          </a:prstGeom>
        </p:spPr>
        <p:txBody>
          <a:bodyPr/>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1" y="5808664"/>
            <a:ext cx="5540375" cy="365125"/>
          </a:xfrm>
          <a:prstGeom prst="rect">
            <a:avLst/>
          </a:prstGeom>
        </p:spPr>
        <p:txBody>
          <a:bodyPr/>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64"/>
            <a:ext cx="554038" cy="365125"/>
          </a:xfrm>
          <a:prstGeom prst="rect">
            <a:avLst/>
          </a:prstGeom>
        </p:spPr>
        <p:txBody>
          <a:bodyPr/>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9339125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26F35860-68F5-447C-A599-B407F2FD103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03462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8705088-FDCE-47B0-AFB6-4DEFCBAC9FB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1640657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9F1460F7-48C2-4429-8A03-6AC26B5B70A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76542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6CEB855A-805A-4689-AE77-71852959586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9606477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22E76B35-8873-4990-A23D-98A48AFDB6D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285266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EAF2E0C8-4BAE-484C-8614-94FA1CFFE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822032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45C26603-1A97-4E3E-95CB-0F501C5D0C9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02812359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2F4FBC2C-3B2F-4289-8C48-D74236CFC3B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412418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6794C6B-D99B-4FB1-A8B5-47955511B580}"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70469461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DC9994F-08D2-4DA4-8F05-CBF2CDBA1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857232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70B3BC58-CB7C-40A6-83FA-4D086CC5FFD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486318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7CF8B31-6C91-4307-A6CD-B35BD5E218C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735547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7547733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5"/>
            <a:ext cx="1905000" cy="457200"/>
          </a:xfrm>
          <a:prstGeom prst="rect">
            <a:avLst/>
          </a:prstGeom>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1" y="6365875"/>
            <a:ext cx="2895600" cy="457200"/>
          </a:xfrm>
          <a:prstGeom prst="rect">
            <a:avLst/>
          </a:prstGeom>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5"/>
            <a:ext cx="1905000" cy="457200"/>
          </a:xfrm>
          <a:prstGeom prst="rect">
            <a:avLst/>
          </a:prstGeom>
          <a:ln/>
        </p:spPr>
        <p:txBody>
          <a:bodyPr/>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23616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93186" name="Group 2"/>
          <p:cNvGrpSpPr>
            <a:grpSpLocks/>
          </p:cNvGrpSpPr>
          <p:nvPr/>
        </p:nvGrpSpPr>
        <p:grpSpPr bwMode="auto">
          <a:xfrm>
            <a:off x="-1034935" y="1552181"/>
            <a:ext cx="10178935" cy="5305820"/>
            <a:chOff x="-652" y="978"/>
            <a:chExt cx="6412" cy="3342"/>
          </a:xfrm>
        </p:grpSpPr>
        <p:sp>
          <p:nvSpPr>
            <p:cNvPr id="93187"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93188"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mtClean="0">
                <a:solidFill>
                  <a:srgbClr val="FFFFFF"/>
                </a:solidFill>
                <a:latin typeface="Arial Black" pitchFamily="34" charset="0"/>
                <a:cs typeface="+mn-cs"/>
              </a:endParaRPr>
            </a:p>
          </p:txBody>
        </p:sp>
      </p:grpSp>
      <p:sp>
        <p:nvSpPr>
          <p:cNvPr id="93189" name="Rectangle 5"/>
          <p:cNvSpPr>
            <a:spLocks noGrp="1" noChangeArrowheads="1"/>
          </p:cNvSpPr>
          <p:nvPr>
            <p:ph type="ctrTitle" sz="quarter"/>
          </p:nvPr>
        </p:nvSpPr>
        <p:spPr>
          <a:xfrm>
            <a:off x="1294015" y="762564"/>
            <a:ext cx="7772400" cy="1143000"/>
          </a:xfrm>
        </p:spPr>
        <p:txBody>
          <a:bodyPr anchor="b"/>
          <a:lstStyle>
            <a:lvl1pPr>
              <a:defRPr/>
            </a:lvl1pPr>
          </a:lstStyle>
          <a:p>
            <a:pPr lvl="0"/>
            <a:r>
              <a:rPr lang="it-IT" altLang="it-IT" noProof="0" smtClean="0"/>
              <a:t>Fare clic per modificare lo stile del titolo dello schema</a:t>
            </a:r>
          </a:p>
        </p:txBody>
      </p:sp>
      <p:sp>
        <p:nvSpPr>
          <p:cNvPr id="93190" name="Rectangle 6"/>
          <p:cNvSpPr>
            <a:spLocks noGrp="1" noChangeArrowheads="1"/>
          </p:cNvSpPr>
          <p:nvPr>
            <p:ph type="subTitle" sz="quarter" idx="1"/>
          </p:nvPr>
        </p:nvSpPr>
        <p:spPr>
          <a:xfrm>
            <a:off x="685800" y="3429000"/>
            <a:ext cx="6400800" cy="1753390"/>
          </a:xfrm>
        </p:spPr>
        <p:txBody>
          <a:bodyPr lIns="92075" tIns="46038" rIns="92075" bIns="46038" anchor="ctr"/>
          <a:lstStyle>
            <a:lvl1pPr marL="0" indent="0" algn="ctr">
              <a:buFont typeface="Wingdings" pitchFamily="2" charset="2"/>
              <a:buNone/>
              <a:defRPr/>
            </a:lvl1pPr>
          </a:lstStyle>
          <a:p>
            <a:pPr lvl="0"/>
            <a:r>
              <a:rPr lang="it-IT" altLang="it-IT" noProof="0" smtClean="0"/>
              <a:t>Fare clic per modificare lo stile del sottotitolo dello schema</a:t>
            </a:r>
          </a:p>
        </p:txBody>
      </p:sp>
      <p:sp>
        <p:nvSpPr>
          <p:cNvPr id="93191" name="Rectangle 7"/>
          <p:cNvSpPr>
            <a:spLocks noGrp="1" noChangeArrowheads="1"/>
          </p:cNvSpPr>
          <p:nvPr>
            <p:ph type="dt" sz="quarter" idx="2"/>
          </p:nvPr>
        </p:nvSpPr>
        <p:spPr/>
        <p:txBody>
          <a:bodyPr/>
          <a:lstStyle>
            <a:lvl1pPr>
              <a:defRPr/>
            </a:lvl1pPr>
          </a:lstStyle>
          <a:p>
            <a:endParaRPr lang="it-IT" altLang="it-IT">
              <a:solidFill>
                <a:srgbClr val="FFFFFF"/>
              </a:solidFill>
            </a:endParaRPr>
          </a:p>
        </p:txBody>
      </p:sp>
      <p:sp>
        <p:nvSpPr>
          <p:cNvPr id="93192" name="Rectangle 8"/>
          <p:cNvSpPr>
            <a:spLocks noGrp="1" noChangeArrowheads="1"/>
          </p:cNvSpPr>
          <p:nvPr>
            <p:ph type="ftr" sz="quarter" idx="3"/>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3193" name="Rectangle 9"/>
          <p:cNvSpPr>
            <a:spLocks noGrp="1" noChangeArrowheads="1"/>
          </p:cNvSpPr>
          <p:nvPr>
            <p:ph type="sldNum" sz="quarter" idx="4"/>
          </p:nvPr>
        </p:nvSpPr>
        <p:spPr/>
        <p:txBody>
          <a:bodyPr/>
          <a:lstStyle>
            <a:lvl1pPr>
              <a:defRPr/>
            </a:lvl1pPr>
          </a:lstStyle>
          <a:p>
            <a:fld id="{FE8E404F-F7E0-4EDD-8546-276F9189745E}"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578417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C43F032D-533E-4DB8-8676-E0DD6C414D59}"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835034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1823" y="4406299"/>
            <a:ext cx="7772400" cy="1362808"/>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1823" y="2906535"/>
            <a:ext cx="7772400" cy="1499764"/>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D3682F4E-B336-4ACF-8741-26E016A4DD2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13941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1" y="1981651"/>
            <a:ext cx="3819698" cy="411378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38502" y="1981651"/>
            <a:ext cx="3819699" cy="411378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B8F440AC-6018-458E-8F3D-C97E84124A3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79849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3"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56149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914"/>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273"/>
            <a:ext cx="4039985" cy="639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405"/>
            <a:ext cx="4039985" cy="39514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430" y="1535273"/>
            <a:ext cx="4041370" cy="639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430" y="2174405"/>
            <a:ext cx="4041370" cy="39514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solidFill>
                <a:srgbClr val="FFFFFF"/>
              </a:solidFill>
            </a:endParaRPr>
          </a:p>
        </p:txBody>
      </p:sp>
      <p:sp>
        <p:nvSpPr>
          <p:cNvPr id="8" name="Segnaposto piè di pagina 7"/>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 name="Segnaposto numero diapositiva 8"/>
          <p:cNvSpPr>
            <a:spLocks noGrp="1"/>
          </p:cNvSpPr>
          <p:nvPr>
            <p:ph type="sldNum" sz="quarter" idx="12"/>
          </p:nvPr>
        </p:nvSpPr>
        <p:spPr/>
        <p:txBody>
          <a:bodyPr/>
          <a:lstStyle>
            <a:lvl1pPr>
              <a:defRPr/>
            </a:lvl1pPr>
          </a:lstStyle>
          <a:p>
            <a:fld id="{52581B3D-62D9-4288-AC92-E374CBAE545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88858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solidFill>
                <a:srgbClr val="FFFFFF"/>
              </a:solidFill>
            </a:endParaRPr>
          </a:p>
        </p:txBody>
      </p:sp>
      <p:sp>
        <p:nvSpPr>
          <p:cNvPr id="4" name="Segnaposto piè di pagina 3"/>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5" name="Segnaposto numero diapositiva 4"/>
          <p:cNvSpPr>
            <a:spLocks noGrp="1"/>
          </p:cNvSpPr>
          <p:nvPr>
            <p:ph type="sldNum" sz="quarter" idx="12"/>
          </p:nvPr>
        </p:nvSpPr>
        <p:spPr/>
        <p:txBody>
          <a:bodyPr/>
          <a:lstStyle>
            <a:lvl1pPr>
              <a:defRPr/>
            </a:lvl1pPr>
          </a:lstStyle>
          <a:p>
            <a:fld id="{E3D00A50-03D1-48B6-ABD8-89F42583EFB9}"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749672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solidFill>
                <a:srgbClr val="FFFFFF"/>
              </a:solidFill>
            </a:endParaRPr>
          </a:p>
        </p:txBody>
      </p:sp>
      <p:sp>
        <p:nvSpPr>
          <p:cNvPr id="3" name="Segnaposto piè di pagina 2"/>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4" name="Segnaposto numero diapositiva 3"/>
          <p:cNvSpPr>
            <a:spLocks noGrp="1"/>
          </p:cNvSpPr>
          <p:nvPr>
            <p:ph type="sldNum" sz="quarter" idx="12"/>
          </p:nvPr>
        </p:nvSpPr>
        <p:spPr/>
        <p:txBody>
          <a:bodyPr/>
          <a:lstStyle>
            <a:lvl1pPr>
              <a:defRPr/>
            </a:lvl1pPr>
          </a:lstStyle>
          <a:p>
            <a:fld id="{40589B78-B10C-4960-8235-97C519EFF834}"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99039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2224"/>
            <a:ext cx="3007822" cy="116329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4473" y="272224"/>
            <a:ext cx="5112327" cy="585364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514"/>
            <a:ext cx="3007822" cy="46903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DD617C7B-97B5-43F1-B4ED-F98EF5FC5EEF}"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4279918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778" y="4800262"/>
            <a:ext cx="5486400" cy="566427"/>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778" y="612081"/>
            <a:ext cx="5486400" cy="41154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778" y="5366690"/>
            <a:ext cx="5486400" cy="80483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29D2EB3D-EB9F-44E0-AE42-F65F1A082440}"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761891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97C1878E-3BF7-4F9E-880D-BB16525FA20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108561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794" y="610390"/>
            <a:ext cx="1942407" cy="548504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10390"/>
            <a:ext cx="5696989" cy="548504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293952A6-D6CA-4F2C-8398-26B10C81BEB1}"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300473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267465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4463343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789826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4"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3"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563865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028380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endParaRPr lang="it-IT">
              <a:solidFill>
                <a:prstClr val="white">
                  <a:tint val="75000"/>
                </a:prstClr>
              </a:solidFill>
            </a:endParaRPr>
          </a:p>
        </p:txBody>
      </p:sp>
      <p:sp>
        <p:nvSpPr>
          <p:cNvPr id="8" name="Segnaposto piè di pagina 7"/>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9" name="Segnaposto numero diapositiva 8"/>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316149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endParaRPr lang="it-IT">
              <a:solidFill>
                <a:prstClr val="white">
                  <a:tint val="75000"/>
                </a:prstClr>
              </a:solidFill>
            </a:endParaRPr>
          </a:p>
        </p:txBody>
      </p:sp>
      <p:sp>
        <p:nvSpPr>
          <p:cNvPr id="4" name="Segnaposto piè di pagina 3"/>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5" name="Segnaposto numero diapositiva 4"/>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434311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it-IT">
              <a:solidFill>
                <a:prstClr val="white">
                  <a:tint val="75000"/>
                </a:prstClr>
              </a:solidFill>
            </a:endParaRPr>
          </a:p>
        </p:txBody>
      </p:sp>
      <p:sp>
        <p:nvSpPr>
          <p:cNvPr id="3" name="Segnaposto piè di pagina 2"/>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4" name="Segnaposto numero diapositiva 3"/>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437845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4217120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684772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023762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7952048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9E75A497-C4D8-46DA-AFD4-962E6E1C16F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7861748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59B5E089-7909-42E2-82D2-05681C1BFB22}"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33820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BE79BACD-4B70-452A-B915-4FCA46B0F969}"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181042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4B887959-50EC-4197-8038-8A63B24E6C48}"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601103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pPr>
              <a:defRPr/>
            </a:pPr>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pPr>
              <a:defRPr/>
            </a:pPr>
            <a:fld id="{9F8FCDB3-C8FA-452A-B190-74B49243D39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281981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pPr>
              <a:defRPr/>
            </a:pPr>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pPr>
              <a:defRPr/>
            </a:pPr>
            <a:fld id="{F8DE46B5-572B-400B-9C90-77CF9E038AFA}"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497631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pPr>
              <a:defRPr/>
            </a:pPr>
            <a:fld id="{C4B178BC-D36A-48C5-BBE9-82F08FD3A92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2183207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AE282E67-2421-40B6-A4D9-6088C12DBA57}"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48408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1A0DFF07-F15F-4215-A78C-1A75AD7E5F4F}"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834179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6C758788-6FD9-4B68-9B21-5A1ECC6DD649}"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2970164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90ED60EA-44BF-4FD0-A422-2F957C9986F7}"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367732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0"/>
            <a:ext cx="1085850" cy="6854825"/>
            <a:chOff x="0" y="0"/>
            <a:chExt cx="684" cy="4318"/>
          </a:xfrm>
        </p:grpSpPr>
        <p:sp>
          <p:nvSpPr>
            <p:cNvPr id="58371"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nvGrpSpPr>
            <p:cNvPr id="58372" name="Group 4"/>
            <p:cNvGrpSpPr>
              <a:grpSpLocks/>
            </p:cNvGrpSpPr>
            <p:nvPr/>
          </p:nvGrpSpPr>
          <p:grpSpPr bwMode="auto">
            <a:xfrm>
              <a:off x="48" y="103"/>
              <a:ext cx="96" cy="4126"/>
              <a:chOff x="48" y="103"/>
              <a:chExt cx="96" cy="4126"/>
            </a:xfrm>
          </p:grpSpPr>
          <p:sp>
            <p:nvSpPr>
              <p:cNvPr id="58373" name="Rectangle 5"/>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4" name="Rectangle 6"/>
              <p:cNvSpPr>
                <a:spLocks noChangeArrowheads="1"/>
              </p:cNvSpPr>
              <p:nvPr/>
            </p:nvSpPr>
            <p:spPr bwMode="auto">
              <a:xfrm>
                <a:off x="48" y="1250"/>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5" name="Rectangle 7"/>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6" name="Rectangle 8"/>
              <p:cNvSpPr>
                <a:spLocks noChangeArrowheads="1"/>
              </p:cNvSpPr>
              <p:nvPr/>
            </p:nvSpPr>
            <p:spPr bwMode="auto">
              <a:xfrm>
                <a:off x="48" y="1538"/>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7" name="Rectangle 9"/>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8" name="Rectangle 10"/>
              <p:cNvSpPr>
                <a:spLocks noChangeArrowheads="1"/>
              </p:cNvSpPr>
              <p:nvPr/>
            </p:nvSpPr>
            <p:spPr bwMode="auto">
              <a:xfrm>
                <a:off x="48" y="182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9" name="Rectangle 11"/>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0" name="Rectangle 12"/>
              <p:cNvSpPr>
                <a:spLocks noChangeArrowheads="1"/>
              </p:cNvSpPr>
              <p:nvPr/>
            </p:nvSpPr>
            <p:spPr bwMode="auto">
              <a:xfrm>
                <a:off x="48" y="2116"/>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1" name="Rectangle 13"/>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2" name="Rectangle 14"/>
              <p:cNvSpPr>
                <a:spLocks noChangeArrowheads="1"/>
              </p:cNvSpPr>
              <p:nvPr/>
            </p:nvSpPr>
            <p:spPr bwMode="auto">
              <a:xfrm>
                <a:off x="48" y="2404"/>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3" name="Rectangle 15"/>
              <p:cNvSpPr>
                <a:spLocks noChangeArrowheads="1"/>
              </p:cNvSpPr>
              <p:nvPr/>
            </p:nvSpPr>
            <p:spPr bwMode="auto">
              <a:xfrm>
                <a:off x="48" y="2549"/>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4" name="Rectangle 16"/>
              <p:cNvSpPr>
                <a:spLocks noChangeArrowheads="1"/>
              </p:cNvSpPr>
              <p:nvPr/>
            </p:nvSpPr>
            <p:spPr bwMode="auto">
              <a:xfrm>
                <a:off x="48" y="2691"/>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5" name="Rectangle 17"/>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6" name="Rectangle 18"/>
              <p:cNvSpPr>
                <a:spLocks noChangeArrowheads="1"/>
              </p:cNvSpPr>
              <p:nvPr/>
            </p:nvSpPr>
            <p:spPr bwMode="auto">
              <a:xfrm>
                <a:off x="48" y="2979"/>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7" name="Rectangle 19"/>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8" name="Rectangle 20"/>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9" name="Rectangle 21"/>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0" name="Rectangle 22"/>
              <p:cNvSpPr>
                <a:spLocks noChangeArrowheads="1"/>
              </p:cNvSpPr>
              <p:nvPr/>
            </p:nvSpPr>
            <p:spPr bwMode="auto">
              <a:xfrm>
                <a:off x="48" y="3557"/>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1" name="Rectangle 23"/>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2" name="Rectangle 24"/>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3" name="Rectangle 25"/>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4" name="Rectangle 26"/>
              <p:cNvSpPr>
                <a:spLocks noChangeArrowheads="1"/>
              </p:cNvSpPr>
              <p:nvPr/>
            </p:nvSpPr>
            <p:spPr bwMode="auto">
              <a:xfrm>
                <a:off x="48" y="4134"/>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5" name="Rectangle 27"/>
              <p:cNvSpPr>
                <a:spLocks noChangeArrowheads="1"/>
              </p:cNvSpPr>
              <p:nvPr/>
            </p:nvSpPr>
            <p:spPr bwMode="auto">
              <a:xfrm>
                <a:off x="48" y="103"/>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6" name="Rectangle 28"/>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7" name="Rectangle 29"/>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8" name="Rectangle 30"/>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9" name="Rectangle 31"/>
              <p:cNvSpPr>
                <a:spLocks noChangeArrowheads="1"/>
              </p:cNvSpPr>
              <p:nvPr/>
            </p:nvSpPr>
            <p:spPr bwMode="auto">
              <a:xfrm>
                <a:off x="48" y="678"/>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400" name="Rectangle 32"/>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401" name="Rectangle 33"/>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grpSp>
      <p:sp>
        <p:nvSpPr>
          <p:cNvPr id="58402"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pPr lvl="0"/>
            <a:r>
              <a:rPr lang="it-IT" altLang="it-IT" noProof="0" smtClean="0"/>
              <a:t>Fare clic per modificare lo stile del titolo dello schema</a:t>
            </a:r>
          </a:p>
        </p:txBody>
      </p:sp>
      <p:sp>
        <p:nvSpPr>
          <p:cNvPr id="58403"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pPr lvl="0"/>
            <a:r>
              <a:rPr lang="it-IT" altLang="it-IT" noProof="0" smtClean="0"/>
              <a:t>Fare clic per modificare lo stile del sottotitolo dello schema</a:t>
            </a:r>
          </a:p>
        </p:txBody>
      </p:sp>
      <p:sp>
        <p:nvSpPr>
          <p:cNvPr id="58404" name="Rectangle 36"/>
          <p:cNvSpPr>
            <a:spLocks noGrp="1" noChangeArrowheads="1"/>
          </p:cNvSpPr>
          <p:nvPr>
            <p:ph type="dt" sz="quarter" idx="2"/>
          </p:nvPr>
        </p:nvSpPr>
        <p:spPr/>
        <p:txBody>
          <a:bodyPr/>
          <a:lstStyle>
            <a:lvl1pPr>
              <a:defRPr>
                <a:solidFill>
                  <a:srgbClr val="FFFFFF"/>
                </a:solidFill>
              </a:defRPr>
            </a:lvl1pPr>
          </a:lstStyle>
          <a:p>
            <a:endParaRPr lang="it-IT" altLang="it-IT"/>
          </a:p>
        </p:txBody>
      </p:sp>
      <p:sp>
        <p:nvSpPr>
          <p:cNvPr id="58405" name="Rectangle 37"/>
          <p:cNvSpPr>
            <a:spLocks noGrp="1" noChangeArrowheads="1"/>
          </p:cNvSpPr>
          <p:nvPr>
            <p:ph type="ftr" sz="quarter" idx="3"/>
          </p:nvPr>
        </p:nvSpPr>
        <p:spPr/>
        <p:txBody>
          <a:bodyPr/>
          <a:lstStyle>
            <a:lvl1pPr>
              <a:defRPr>
                <a:solidFill>
                  <a:srgbClr val="FFFFFF"/>
                </a:solidFill>
              </a:defRPr>
            </a:lvl1pPr>
          </a:lstStyle>
          <a:p>
            <a:r>
              <a:rPr lang="it-IT" altLang="it-IT" smtClean="0"/>
              <a:t>Giuseppe Renato Croce</a:t>
            </a:r>
            <a:endParaRPr lang="it-IT" altLang="it-IT"/>
          </a:p>
        </p:txBody>
      </p:sp>
      <p:sp>
        <p:nvSpPr>
          <p:cNvPr id="58406" name="Rectangle 38"/>
          <p:cNvSpPr>
            <a:spLocks noGrp="1" noChangeArrowheads="1"/>
          </p:cNvSpPr>
          <p:nvPr>
            <p:ph type="sldNum" sz="quarter" idx="4"/>
          </p:nvPr>
        </p:nvSpPr>
        <p:spPr/>
        <p:txBody>
          <a:bodyPr/>
          <a:lstStyle>
            <a:lvl1pPr>
              <a:defRPr>
                <a:solidFill>
                  <a:srgbClr val="FFFFFF"/>
                </a:solidFill>
              </a:defRPr>
            </a:lvl1pPr>
          </a:lstStyle>
          <a:p>
            <a:fld id="{CDAE5010-EB74-45DD-97A0-BB3C2CF8CD40}" type="slidenum">
              <a:rPr lang="it-IT" altLang="it-IT"/>
              <a:pPr/>
              <a:t>‹N›</a:t>
            </a:fld>
            <a:endParaRPr lang="it-IT" altLang="it-IT"/>
          </a:p>
        </p:txBody>
      </p:sp>
    </p:spTree>
    <p:extLst>
      <p:ext uri="{BB962C8B-B14F-4D97-AF65-F5344CB8AC3E}">
        <p14:creationId xmlns:p14="http://schemas.microsoft.com/office/powerpoint/2010/main" val="2100697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202485"/>
          </a:xfrm>
          <a:prstGeom prst="rect">
            <a:avLst/>
          </a:prstGeom>
        </p:spPr>
        <p:txBody>
          <a:bodyPr/>
          <a:lstStyle/>
          <a:p>
            <a:r>
              <a:rPr lang="it-IT" smtClean="0"/>
              <a:t>Fare clic per modificare lo stile del titolo</a:t>
            </a:r>
            <a:endParaRPr lang="en-US"/>
          </a:p>
        </p:txBody>
      </p:sp>
      <p:sp>
        <p:nvSpPr>
          <p:cNvPr id="3" name="Content Placeholder 2"/>
          <p:cNvSpPr>
            <a:spLocks noGrp="1"/>
          </p:cNvSpPr>
          <p:nvPr>
            <p:ph idx="1"/>
          </p:nvPr>
        </p:nvSpPr>
        <p:spPr>
          <a:xfrm>
            <a:off x="1463041" y="2119258"/>
            <a:ext cx="6196405" cy="3603812"/>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5" y="5808664"/>
            <a:ext cx="1212850" cy="365125"/>
          </a:xfrm>
          <a:prstGeom prst="rect">
            <a:avLst/>
          </a:prstGeom>
        </p:spPr>
        <p:txBody>
          <a:bodyPr/>
          <a:lstStyle>
            <a:lvl1pPr>
              <a:defRPr/>
            </a:lvl1pPr>
          </a:lstStyle>
          <a:p>
            <a:pPr>
              <a:defRPr/>
            </a:pPr>
            <a:endParaRPr lang="it-IT"/>
          </a:p>
        </p:txBody>
      </p:sp>
      <p:sp>
        <p:nvSpPr>
          <p:cNvPr id="5" name="Footer Placeholder 4"/>
          <p:cNvSpPr>
            <a:spLocks noGrp="1"/>
          </p:cNvSpPr>
          <p:nvPr>
            <p:ph type="ftr" sz="quarter" idx="11"/>
          </p:nvPr>
        </p:nvSpPr>
        <p:spPr>
          <a:xfrm>
            <a:off x="914401" y="5808664"/>
            <a:ext cx="5540375" cy="365125"/>
          </a:xfrm>
          <a:prstGeom prst="rect">
            <a:avLst/>
          </a:prstGeom>
        </p:spPr>
        <p:txBody>
          <a:bodyPr/>
          <a:lstStyle>
            <a:lvl1pPr>
              <a:defRPr/>
            </a:lvl1pPr>
          </a:lstStyle>
          <a:p>
            <a:pPr>
              <a:defRPr/>
            </a:pPr>
            <a:r>
              <a:rPr lang="it-IT" smtClean="0"/>
              <a:t>Giuseppe Renato Croce</a:t>
            </a:r>
            <a:endParaRPr lang="it-IT"/>
          </a:p>
        </p:txBody>
      </p:sp>
      <p:sp>
        <p:nvSpPr>
          <p:cNvPr id="6" name="Slide Number Placeholder 5"/>
          <p:cNvSpPr>
            <a:spLocks noGrp="1"/>
          </p:cNvSpPr>
          <p:nvPr>
            <p:ph type="sldNum" sz="quarter" idx="12"/>
          </p:nvPr>
        </p:nvSpPr>
        <p:spPr>
          <a:xfrm>
            <a:off x="7670800" y="5808664"/>
            <a:ext cx="554038" cy="365125"/>
          </a:xfrm>
          <a:prstGeom prst="rect">
            <a:avLst/>
          </a:prstGeom>
        </p:spPr>
        <p:txBody>
          <a:bodyPr/>
          <a:lstStyle>
            <a:lvl1pPr>
              <a:defRPr/>
            </a:lvl1pPr>
          </a:lstStyle>
          <a:p>
            <a:pPr>
              <a:defRPr/>
            </a:pPr>
            <a:fld id="{7E41F698-E733-432A-904B-FD905F326C73}" type="slidenum">
              <a:rPr lang="it-IT"/>
              <a:pPr>
                <a:defRPr/>
              </a:pPr>
              <a:t>‹N›</a:t>
            </a:fld>
            <a:endParaRPr lang="it-IT"/>
          </a:p>
        </p:txBody>
      </p:sp>
    </p:spTree>
    <p:extLst>
      <p:ext uri="{BB962C8B-B14F-4D97-AF65-F5344CB8AC3E}">
        <p14:creationId xmlns:p14="http://schemas.microsoft.com/office/powerpoint/2010/main" val="3409977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42BC58DC-6FD4-4CAC-AD95-AF543B74D20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1266853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E5438233-3A2E-4133-BA1C-6E4C21E66AAC}"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40978773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C9D2F879-7406-43DD-A96B-D35A87FA45A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8550529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solidFill>
                <a:srgbClr val="FFFFFF"/>
              </a:solidFill>
            </a:endParaRPr>
          </a:p>
        </p:txBody>
      </p:sp>
      <p:sp>
        <p:nvSpPr>
          <p:cNvPr id="8" name="Segnaposto piè di pagina 7"/>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 name="Segnaposto numero diapositiva 8"/>
          <p:cNvSpPr>
            <a:spLocks noGrp="1"/>
          </p:cNvSpPr>
          <p:nvPr>
            <p:ph type="sldNum" sz="quarter" idx="12"/>
          </p:nvPr>
        </p:nvSpPr>
        <p:spPr/>
        <p:txBody>
          <a:bodyPr/>
          <a:lstStyle>
            <a:lvl1pPr>
              <a:defRPr/>
            </a:lvl1pPr>
          </a:lstStyle>
          <a:p>
            <a:fld id="{E280DED5-C113-43D6-B463-FE3F78E99DCA}"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71263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solidFill>
                <a:srgbClr val="FFFFFF"/>
              </a:solidFill>
            </a:endParaRPr>
          </a:p>
        </p:txBody>
      </p:sp>
      <p:sp>
        <p:nvSpPr>
          <p:cNvPr id="4" name="Segnaposto piè di pagina 3"/>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5" name="Segnaposto numero diapositiva 4"/>
          <p:cNvSpPr>
            <a:spLocks noGrp="1"/>
          </p:cNvSpPr>
          <p:nvPr>
            <p:ph type="sldNum" sz="quarter" idx="12"/>
          </p:nvPr>
        </p:nvSpPr>
        <p:spPr/>
        <p:txBody>
          <a:bodyPr/>
          <a:lstStyle>
            <a:lvl1pPr>
              <a:defRPr/>
            </a:lvl1pPr>
          </a:lstStyle>
          <a:p>
            <a:fld id="{B44BFA26-636C-4ADD-8D01-4E21CB1C7951}"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499945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solidFill>
                <a:srgbClr val="FFFFFF"/>
              </a:solidFill>
            </a:endParaRPr>
          </a:p>
        </p:txBody>
      </p:sp>
      <p:sp>
        <p:nvSpPr>
          <p:cNvPr id="3" name="Segnaposto piè di pagina 2"/>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4" name="Segnaposto numero diapositiva 3"/>
          <p:cNvSpPr>
            <a:spLocks noGrp="1"/>
          </p:cNvSpPr>
          <p:nvPr>
            <p:ph type="sldNum" sz="quarter" idx="12"/>
          </p:nvPr>
        </p:nvSpPr>
        <p:spPr/>
        <p:txBody>
          <a:bodyPr/>
          <a:lstStyle>
            <a:lvl1pPr>
              <a:defRPr/>
            </a:lvl1pPr>
          </a:lstStyle>
          <a:p>
            <a:fld id="{DDC32D0C-924A-43A9-B03C-3F7F4937DD4B}"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611078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17E0F698-AFE6-48C0-BED6-274F2E8B4AC8}"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7893985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A350AA08-39AE-4E9B-BD5A-8B2CB90F689B}"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0309176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E82BCE17-1A01-4F94-A014-7BE95E4BCCE7}"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5689623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92938" y="609600"/>
            <a:ext cx="1949450" cy="54514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143000" y="609600"/>
            <a:ext cx="5697538" cy="54514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D9D9EB84-F8F9-452D-B34E-227F759CC7B8}"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089824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5"/>
            <a:ext cx="1905000" cy="457200"/>
          </a:xfrm>
          <a:prstGeom prst="rect">
            <a:avLst/>
          </a:prstGeom>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1" y="6365875"/>
            <a:ext cx="2895600" cy="457200"/>
          </a:xfrm>
          <a:prstGeom prst="rect">
            <a:avLst/>
          </a:prstGeom>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5"/>
            <a:ext cx="1905000" cy="457200"/>
          </a:xfrm>
          <a:prstGeom prst="rect">
            <a:avLst/>
          </a:prstGeom>
          <a:ln/>
        </p:spPr>
        <p:txBody>
          <a:bodyPr/>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5291947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E8E0DF9B-5B08-4CE6-9C76-29A79849B154}"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594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44D55D3C-B58C-49CD-BFFC-3A6A6AA41CA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157762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B256AB13-09F5-490A-9438-5680DAFF06F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480191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7A732D1-83E5-4F2F-BEA4-41E4CE7A357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97223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3984A072-9713-4009-9AB6-D94BF616617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35813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B02367CA-E63B-4BF2-88F6-B4EBA1C21F93}"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523188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23F87C41-F495-4A92-AB6D-712ECDC6B8C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190996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803A563C-A449-462A-A442-5C93547D4A3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8819866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160C493F-8E71-449E-9236-638D9C24817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8067704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D1FA94B9-3F99-4E28-A0F1-2BB5CB372F0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86165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yout 3 colonne">
    <p:spTree>
      <p:nvGrpSpPr>
        <p:cNvPr id="1" name=""/>
        <p:cNvGrpSpPr/>
        <p:nvPr/>
      </p:nvGrpSpPr>
      <p:grpSpPr>
        <a:xfrm>
          <a:off x="0" y="0"/>
          <a:ext cx="0" cy="0"/>
          <a:chOff x="0" y="0"/>
          <a:chExt cx="0" cy="0"/>
        </a:xfrm>
      </p:grpSpPr>
      <p:sp>
        <p:nvSpPr>
          <p:cNvPr id="15" name="Segnaposto testo 14"/>
          <p:cNvSpPr>
            <a:spLocks noGrp="1"/>
          </p:cNvSpPr>
          <p:nvPr>
            <p:ph type="body" sz="quarter" idx="18"/>
          </p:nvPr>
        </p:nvSpPr>
        <p:spPr>
          <a:xfrm>
            <a:off x="214319"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6784365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379E9906-61AC-429B-95E4-4A137B33EF8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4997500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94DF87C-A4E7-4D91-A4B9-0EF30F5F68AF}"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595902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E8E0DF9B-5B08-4CE6-9C76-29A79849B154}"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23098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44D55D3C-B58C-49CD-BFFC-3A6A6AA41CA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925122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B256AB13-09F5-490A-9438-5680DAFF06F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6510081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7A732D1-83E5-4F2F-BEA4-41E4CE7A357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5678451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3984A072-9713-4009-9AB6-D94BF616617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5064618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B02367CA-E63B-4BF2-88F6-B4EBA1C21F93}"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315679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23F87C41-F495-4A92-AB6D-712ECDC6B8C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9275369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803A563C-A449-462A-A442-5C93547D4A3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22573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Layout 3 colonne">
    <p:spTree>
      <p:nvGrpSpPr>
        <p:cNvPr id="1" name=""/>
        <p:cNvGrpSpPr/>
        <p:nvPr/>
      </p:nvGrpSpPr>
      <p:grpSpPr>
        <a:xfrm>
          <a:off x="0" y="0"/>
          <a:ext cx="0" cy="0"/>
          <a:chOff x="0" y="0"/>
          <a:chExt cx="0" cy="0"/>
        </a:xfrm>
      </p:grpSpPr>
      <p:cxnSp>
        <p:nvCxnSpPr>
          <p:cNvPr id="8" name="Connettore 1 7"/>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8" y="2616202"/>
            <a:ext cx="2649537"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a:solidFill>
                  <a:schemeClr val="tx1"/>
                </a:solidFill>
                <a:latin typeface="Source Sans Pro Light"/>
                <a:cs typeface="Source Sans Pro Light"/>
              </a:defRPr>
            </a:lvl1pPr>
          </a:lstStyle>
          <a:p>
            <a:pPr lvl="0"/>
            <a:r>
              <a:rPr lang="it-IT" dirty="0" smtClean="0"/>
              <a:t>Fare clic per modificare stili del testo dello schema</a:t>
            </a:r>
          </a:p>
        </p:txBody>
      </p:sp>
      <p:sp>
        <p:nvSpPr>
          <p:cNvPr id="13" name="Segnaposto contenuto 11"/>
          <p:cNvSpPr>
            <a:spLocks noGrp="1"/>
          </p:cNvSpPr>
          <p:nvPr>
            <p:ph sz="quarter" idx="11"/>
          </p:nvPr>
        </p:nvSpPr>
        <p:spPr>
          <a:xfrm>
            <a:off x="3247124" y="2616202"/>
            <a:ext cx="2649537" cy="2752725"/>
          </a:xfrm>
          <a:prstGeom prst="rect">
            <a:avLst/>
          </a:prstGeom>
        </p:spPr>
        <p:txBody>
          <a:bodyPr vert="horz" l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14" name="Segnaposto contenuto 11"/>
          <p:cNvSpPr>
            <a:spLocks noGrp="1"/>
          </p:cNvSpPr>
          <p:nvPr>
            <p:ph sz="quarter" idx="12"/>
          </p:nvPr>
        </p:nvSpPr>
        <p:spPr>
          <a:xfrm>
            <a:off x="6027739" y="2616202"/>
            <a:ext cx="2649537" cy="2752725"/>
          </a:xfrm>
          <a:prstGeom prst="rect">
            <a:avLst/>
          </a:prstGeom>
        </p:spPr>
        <p:txBody>
          <a:bodyPr vert="horz" lIns="0" tIns="0" r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21"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smtClean="0"/>
              <a:t>Fare clic per modificare stili del testo dello schema</a:t>
            </a:r>
          </a:p>
        </p:txBody>
      </p:sp>
      <p:sp>
        <p:nvSpPr>
          <p:cNvPr id="23" name="Segnaposto testo 22"/>
          <p:cNvSpPr>
            <a:spLocks noGrp="1"/>
          </p:cNvSpPr>
          <p:nvPr>
            <p:ph type="body" sz="quarter" idx="17"/>
          </p:nvPr>
        </p:nvSpPr>
        <p:spPr>
          <a:xfrm>
            <a:off x="465138" y="5851934"/>
            <a:ext cx="8212137" cy="568260"/>
          </a:xfrm>
          <a:prstGeom prst="rect">
            <a:avLst/>
          </a:prstGeom>
        </p:spPr>
        <p:txBody>
          <a:bodyPr vert="horz" lIns="0" bIns="0" anchor="b"/>
          <a:lstStyle>
            <a:lvl1pPr marL="0" indent="0">
              <a:buNone/>
              <a:defRPr sz="1100" b="0" i="1">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smtClean="0"/>
              <a:t>Fare clic per modificare stili del testo dello schema</a:t>
            </a:r>
          </a:p>
        </p:txBody>
      </p:sp>
      <p:sp>
        <p:nvSpPr>
          <p:cNvPr id="20" name="Segnaposto testo 14"/>
          <p:cNvSpPr>
            <a:spLocks noGrp="1"/>
          </p:cNvSpPr>
          <p:nvPr>
            <p:ph type="body" sz="quarter" idx="18"/>
          </p:nvPr>
        </p:nvSpPr>
        <p:spPr>
          <a:xfrm>
            <a:off x="221186"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2232935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160C493F-8E71-449E-9236-638D9C24817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648596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D1FA94B9-3F99-4E28-A0F1-2BB5CB372F0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7476372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379E9906-61AC-429B-95E4-4A137B33EF8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3675136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94DF87C-A4E7-4D91-A4B9-0EF30F5F68AF}"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6140364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487929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602731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235894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041712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674276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97631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yout 2+1 colonne">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9" y="2616202"/>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5" name="Segnaposto immagine 4"/>
          <p:cNvSpPr>
            <a:spLocks noGrp="1"/>
          </p:cNvSpPr>
          <p:nvPr>
            <p:ph type="pic" sz="quarter" idx="17"/>
          </p:nvPr>
        </p:nvSpPr>
        <p:spPr>
          <a:xfrm>
            <a:off x="6040939" y="2616202"/>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14"/>
          <p:cNvSpPr>
            <a:spLocks noGrp="1"/>
          </p:cNvSpPr>
          <p:nvPr>
            <p:ph type="body" sz="quarter" idx="19"/>
          </p:nvPr>
        </p:nvSpPr>
        <p:spPr>
          <a:xfrm>
            <a:off x="207304"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
        <p:nvSpPr>
          <p:cNvPr id="14"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647A9F"/>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5" name="Segnaposto testo 22"/>
          <p:cNvSpPr>
            <a:spLocks noGrp="1"/>
          </p:cNvSpPr>
          <p:nvPr>
            <p:ph type="body" sz="quarter" idx="20"/>
          </p:nvPr>
        </p:nvSpPr>
        <p:spPr>
          <a:xfrm>
            <a:off x="465138"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530623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804362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235366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03186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718132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8663420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91606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948614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158268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376847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232315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1.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1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1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1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image" Target="../media/image6.png"/><Relationship Id="rId2" Type="http://schemas.openxmlformats.org/officeDocument/2006/relationships/slideLayout" Target="../slideLayouts/slideLayout61.xml"/><Relationship Id="rId16" Type="http://schemas.openxmlformats.org/officeDocument/2006/relationships/image" Target="../media/image5.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4.pn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13.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image" Target="../media/image6.png"/><Relationship Id="rId2" Type="http://schemas.openxmlformats.org/officeDocument/2006/relationships/slideLayout" Target="../slideLayouts/slideLayout73.xml"/><Relationship Id="rId16" Type="http://schemas.openxmlformats.org/officeDocument/2006/relationships/image" Target="../media/image5.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4.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1.jpe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14.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image" Target="../media/image1.jpeg"/><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15.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image" Target="../media/image1.jpeg"/><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6.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image" Target="../media/image1.jpeg"/><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7.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theme" Target="../theme/theme18.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image" Target="../media/image6.png"/><Relationship Id="rId2" Type="http://schemas.openxmlformats.org/officeDocument/2006/relationships/slideLayout" Target="../slideLayouts/slideLayout129.xml"/><Relationship Id="rId16" Type="http://schemas.openxmlformats.org/officeDocument/2006/relationships/image" Target="../media/image5.png"/><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image" Target="../media/image4.png"/><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image" Target="../media/image1.jpe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theme" Target="../theme/theme19.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image" Target="../media/image6.png"/><Relationship Id="rId2" Type="http://schemas.openxmlformats.org/officeDocument/2006/relationships/slideLayout" Target="../slideLayouts/slideLayout141.xml"/><Relationship Id="rId16" Type="http://schemas.openxmlformats.org/officeDocument/2006/relationships/image" Target="../media/image5.png"/><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5" Type="http://schemas.openxmlformats.org/officeDocument/2006/relationships/image" Target="../media/image4.png"/><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15.xml"/><Relationship Id="rId4"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1026" name="Immagine 3" descr="cover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3"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it-IT" altLang="it-IT" smtClean="0">
              <a:solidFill>
                <a:srgbClr val="FFFFFF"/>
              </a:solidFill>
              <a:latin typeface="Arial" charset="0"/>
              <a:cs typeface="Lucida Sans Unicode"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it-IT" altLang="it-IT" smtClean="0">
                <a:solidFill>
                  <a:srgbClr val="FFFFFF"/>
                </a:solidFill>
                <a:latin typeface="Arial" charset="0"/>
                <a:cs typeface="Lucida Sans Unicode" charset="0"/>
              </a:rPr>
              <a:t>Giuseppe Renato Croce</a:t>
            </a:r>
            <a:endParaRPr lang="it-IT" altLang="it-IT" smtClean="0">
              <a:solidFill>
                <a:srgbClr val="FFFFFF"/>
              </a:solidFill>
              <a:latin typeface="Arial" charset="0"/>
              <a:cs typeface="Lucida Sans Unicode"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6FA9598-797E-4520-A6CF-C394980A6512}" type="slidenum">
              <a:rPr lang="it-IT" altLang="it-IT" smtClean="0">
                <a:solidFill>
                  <a:srgbClr val="FFFFFF"/>
                </a:solidFill>
                <a:latin typeface="Arial" charset="0"/>
                <a:cs typeface="Lucida Sans Unicode" charset="0"/>
              </a:rPr>
              <a:pPr defTabSz="914400"/>
              <a:t>‹N›</a:t>
            </a:fld>
            <a:endParaRPr lang="it-IT" altLang="it-IT" smtClean="0">
              <a:solidFill>
                <a:srgbClr val="FFFFFF"/>
              </a:solidFill>
              <a:latin typeface="Arial" charset="0"/>
              <a:cs typeface="Lucida Sans Unicode" charset="0"/>
            </a:endParaRPr>
          </a:p>
        </p:txBody>
      </p:sp>
    </p:spTree>
    <p:extLst>
      <p:ext uri="{BB962C8B-B14F-4D97-AF65-F5344CB8AC3E}">
        <p14:creationId xmlns:p14="http://schemas.microsoft.com/office/powerpoint/2010/main" val="187154980"/>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0"/>
            <a:ext cx="1085850" cy="6854825"/>
            <a:chOff x="0" y="0"/>
            <a:chExt cx="684" cy="4318"/>
          </a:xfrm>
        </p:grpSpPr>
        <p:sp>
          <p:nvSpPr>
            <p:cNvPr id="57347"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nvGrpSpPr>
            <p:cNvPr id="57348" name="Group 4"/>
            <p:cNvGrpSpPr>
              <a:grpSpLocks/>
            </p:cNvGrpSpPr>
            <p:nvPr/>
          </p:nvGrpSpPr>
          <p:grpSpPr bwMode="auto">
            <a:xfrm>
              <a:off x="48" y="102"/>
              <a:ext cx="96" cy="4128"/>
              <a:chOff x="48" y="102"/>
              <a:chExt cx="96" cy="4128"/>
            </a:xfrm>
          </p:grpSpPr>
          <p:sp>
            <p:nvSpPr>
              <p:cNvPr id="57349" name="Rectangle 5"/>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0" name="Rectangle 6"/>
              <p:cNvSpPr>
                <a:spLocks noChangeArrowheads="1"/>
              </p:cNvSpPr>
              <p:nvPr/>
            </p:nvSpPr>
            <p:spPr bwMode="auto">
              <a:xfrm>
                <a:off x="48" y="125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1" name="Rectangle 7"/>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2" name="Rectangle 8"/>
              <p:cNvSpPr>
                <a:spLocks noChangeArrowheads="1"/>
              </p:cNvSpPr>
              <p:nvPr/>
            </p:nvSpPr>
            <p:spPr bwMode="auto">
              <a:xfrm>
                <a:off x="48" y="1538"/>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3" name="Rectangle 9"/>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4" name="Rectangle 10"/>
              <p:cNvSpPr>
                <a:spLocks noChangeArrowheads="1"/>
              </p:cNvSpPr>
              <p:nvPr/>
            </p:nvSpPr>
            <p:spPr bwMode="auto">
              <a:xfrm>
                <a:off x="48" y="182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5" name="Rectangle 11"/>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6" name="Rectangle 12"/>
              <p:cNvSpPr>
                <a:spLocks noChangeArrowheads="1"/>
              </p:cNvSpPr>
              <p:nvPr/>
            </p:nvSpPr>
            <p:spPr bwMode="auto">
              <a:xfrm>
                <a:off x="48" y="2115"/>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7" name="Rectangle 13"/>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8" name="Rectangle 14"/>
              <p:cNvSpPr>
                <a:spLocks noChangeArrowheads="1"/>
              </p:cNvSpPr>
              <p:nvPr/>
            </p:nvSpPr>
            <p:spPr bwMode="auto">
              <a:xfrm>
                <a:off x="48" y="240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9" name="Rectangle 15"/>
              <p:cNvSpPr>
                <a:spLocks noChangeArrowheads="1"/>
              </p:cNvSpPr>
              <p:nvPr/>
            </p:nvSpPr>
            <p:spPr bwMode="auto">
              <a:xfrm>
                <a:off x="48" y="254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0" name="Rectangle 16"/>
              <p:cNvSpPr>
                <a:spLocks noChangeArrowheads="1"/>
              </p:cNvSpPr>
              <p:nvPr/>
            </p:nvSpPr>
            <p:spPr bwMode="auto">
              <a:xfrm>
                <a:off x="48" y="2692"/>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1" name="Rectangle 17"/>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2" name="Rectangle 18"/>
              <p:cNvSpPr>
                <a:spLocks noChangeArrowheads="1"/>
              </p:cNvSpPr>
              <p:nvPr/>
            </p:nvSpPr>
            <p:spPr bwMode="auto">
              <a:xfrm>
                <a:off x="48" y="298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3" name="Rectangle 19"/>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4" name="Rectangle 20"/>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5" name="Rectangle 21"/>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6" name="Rectangle 22"/>
              <p:cNvSpPr>
                <a:spLocks noChangeArrowheads="1"/>
              </p:cNvSpPr>
              <p:nvPr/>
            </p:nvSpPr>
            <p:spPr bwMode="auto">
              <a:xfrm>
                <a:off x="48" y="3557"/>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7" name="Rectangle 23"/>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8" name="Rectangle 24"/>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9" name="Rectangle 25"/>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0" name="Rectangle 26"/>
              <p:cNvSpPr>
                <a:spLocks noChangeArrowheads="1"/>
              </p:cNvSpPr>
              <p:nvPr/>
            </p:nvSpPr>
            <p:spPr bwMode="auto">
              <a:xfrm>
                <a:off x="48" y="413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1" name="Rectangle 27"/>
              <p:cNvSpPr>
                <a:spLocks noChangeArrowheads="1"/>
              </p:cNvSpPr>
              <p:nvPr/>
            </p:nvSpPr>
            <p:spPr bwMode="auto">
              <a:xfrm>
                <a:off x="48" y="102"/>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2" name="Rectangle 28"/>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3" name="Rectangle 29"/>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4" name="Rectangle 30"/>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5" name="Rectangle 31"/>
              <p:cNvSpPr>
                <a:spLocks noChangeArrowheads="1"/>
              </p:cNvSpPr>
              <p:nvPr/>
            </p:nvSpPr>
            <p:spPr bwMode="auto">
              <a:xfrm>
                <a:off x="48" y="67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6" name="Rectangle 32"/>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7" name="Rectangle 33"/>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grpSp>
      <p:sp>
        <p:nvSpPr>
          <p:cNvPr id="57378" name="Rectangle 34"/>
          <p:cNvSpPr>
            <a:spLocks noGrp="1" noChangeArrowheads="1"/>
          </p:cNvSpPr>
          <p:nvPr>
            <p:ph type="title"/>
          </p:nvPr>
        </p:nvSpPr>
        <p:spPr bwMode="auto">
          <a:xfrm>
            <a:off x="11430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it-IT" altLang="it-IT" smtClean="0"/>
              <a:t>Fare clic per modificare lo stile del titolo dello schema</a:t>
            </a:r>
          </a:p>
        </p:txBody>
      </p:sp>
      <p:sp>
        <p:nvSpPr>
          <p:cNvPr id="57379" name="Rectangle 35"/>
          <p:cNvSpPr>
            <a:spLocks noGrp="1" noChangeArrowheads="1"/>
          </p:cNvSpPr>
          <p:nvPr>
            <p:ph type="dt" sz="half" idx="2"/>
          </p:nvPr>
        </p:nvSpPr>
        <p:spPr bwMode="auto">
          <a:xfrm>
            <a:off x="11430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a:lvl1pPr>
          </a:lstStyle>
          <a:p>
            <a:pPr defTabSz="914400"/>
            <a:endParaRPr lang="it-IT" altLang="it-IT" sz="1400" smtClean="0">
              <a:solidFill>
                <a:srgbClr val="FFFFFF"/>
              </a:solidFill>
              <a:latin typeface="Times New Roman" pitchFamily="18" charset="0"/>
              <a:cs typeface="+mn-cs"/>
            </a:endParaRPr>
          </a:p>
        </p:txBody>
      </p:sp>
      <p:sp>
        <p:nvSpPr>
          <p:cNvPr id="57380" name="Rectangle 36"/>
          <p:cNvSpPr>
            <a:spLocks noGrp="1" noChangeArrowheads="1"/>
          </p:cNvSpPr>
          <p:nvPr>
            <p:ph type="ftr" sz="quarter" idx="3"/>
          </p:nvPr>
        </p:nvSpPr>
        <p:spPr bwMode="auto">
          <a:xfrm>
            <a:off x="35814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a:lvl1pPr>
          </a:lstStyle>
          <a:p>
            <a:pPr defTabSz="914400"/>
            <a:r>
              <a:rPr lang="it-IT" altLang="it-IT" sz="1400" smtClean="0">
                <a:solidFill>
                  <a:srgbClr val="FFFFFF"/>
                </a:solidFill>
                <a:latin typeface="Times New Roman" pitchFamily="18" charset="0"/>
                <a:cs typeface="+mn-cs"/>
              </a:rPr>
              <a:t>Giuseppe Renato Croce</a:t>
            </a:r>
            <a:endParaRPr lang="it-IT" altLang="it-IT" sz="1400" smtClean="0">
              <a:solidFill>
                <a:srgbClr val="FFFFFF"/>
              </a:solidFill>
              <a:latin typeface="Times New Roman" pitchFamily="18" charset="0"/>
              <a:cs typeface="+mn-cs"/>
            </a:endParaRPr>
          </a:p>
        </p:txBody>
      </p:sp>
      <p:sp>
        <p:nvSpPr>
          <p:cNvPr id="57381" name="Rectangle 37"/>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a:lvl1pPr>
          </a:lstStyle>
          <a:p>
            <a:pPr defTabSz="914400"/>
            <a:fld id="{C477A26E-E72E-476E-8825-2725191BA6F8}" type="slidenum">
              <a:rPr lang="it-IT" altLang="it-IT" sz="1400" smtClean="0">
                <a:solidFill>
                  <a:srgbClr val="FFFFFF"/>
                </a:solidFill>
                <a:latin typeface="Times New Roman" pitchFamily="18" charset="0"/>
                <a:cs typeface="+mn-cs"/>
              </a:rPr>
              <a:pPr defTabSz="914400"/>
              <a:t>‹N›</a:t>
            </a:fld>
            <a:endParaRPr lang="it-IT" altLang="it-IT" sz="1400" smtClean="0">
              <a:solidFill>
                <a:srgbClr val="FFFFFF"/>
              </a:solidFill>
              <a:latin typeface="Times New Roman" pitchFamily="18" charset="0"/>
              <a:cs typeface="+mn-cs"/>
            </a:endParaRPr>
          </a:p>
        </p:txBody>
      </p:sp>
      <p:sp>
        <p:nvSpPr>
          <p:cNvPr id="57382" name="Rectangle 38"/>
          <p:cNvSpPr>
            <a:spLocks noGrp="1" noChangeArrowheads="1"/>
          </p:cNvSpPr>
          <p:nvPr>
            <p:ph type="body" idx="1"/>
          </p:nvPr>
        </p:nvSpPr>
        <p:spPr bwMode="auto">
          <a:xfrm>
            <a:off x="1169988" y="1946275"/>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Tree>
    <p:extLst>
      <p:ext uri="{BB962C8B-B14F-4D97-AF65-F5344CB8AC3E}">
        <p14:creationId xmlns:p14="http://schemas.microsoft.com/office/powerpoint/2010/main" val="3105216121"/>
      </p:ext>
    </p:extLst>
  </p:cSld>
  <p:clrMap bg1="dk2" tx1="lt1" bg2="dk1" tx2="lt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hf hd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imes New Roman" pitchFamily="18" charset="0"/>
        </a:defRPr>
      </a:lvl2pPr>
      <a:lvl3pPr algn="l" rtl="0" fontAlgn="base">
        <a:spcBef>
          <a:spcPct val="0"/>
        </a:spcBef>
        <a:spcAft>
          <a:spcPct val="0"/>
        </a:spcAft>
        <a:defRPr sz="4400">
          <a:solidFill>
            <a:schemeClr val="tx2"/>
          </a:solidFill>
          <a:latin typeface="Times New Roman" pitchFamily="18" charset="0"/>
        </a:defRPr>
      </a:lvl3pPr>
      <a:lvl4pPr algn="l" rtl="0" fontAlgn="base">
        <a:spcBef>
          <a:spcPct val="0"/>
        </a:spcBef>
        <a:spcAft>
          <a:spcPct val="0"/>
        </a:spcAft>
        <a:defRPr sz="4400">
          <a:solidFill>
            <a:schemeClr val="tx2"/>
          </a:solidFill>
          <a:latin typeface="Times New Roman" pitchFamily="18" charset="0"/>
        </a:defRPr>
      </a:lvl4pPr>
      <a:lvl5pPr algn="l" rtl="0" fontAlgn="base">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F553BD8C-E59C-4AA6-9EA7-EC0E78F7D515}"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3701114410"/>
      </p:ext>
    </p:extLst>
  </p:cSld>
  <p:clrMap bg1="dk2" tx1="lt1" bg2="dk1" tx2="lt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F553BD8C-E59C-4AA6-9EA7-EC0E78F7D515}"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2011976073"/>
      </p:ext>
    </p:extLst>
  </p:cSld>
  <p:clrMap bg1="dk2" tx1="lt1" bg2="dk1"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2549324971"/>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675102095"/>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4187118731"/>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391616645"/>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BFA03F78-0116-489B-AB87-DF4692B3403E}"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521930230"/>
      </p:ext>
    </p:extLst>
  </p:cSld>
  <p:clrMap bg1="dk2" tx1="lt1" bg2="dk1" tx2="lt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BFA03F78-0116-489B-AB87-DF4692B3403E}"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1489738076"/>
      </p:ext>
    </p:extLst>
  </p:cSld>
  <p:clrMap bg1="dk2" tx1="lt1" bg2="dk1" tx2="lt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 id="2147484261"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0" r:id="rId1"/>
    <p:sldLayoutId id="2147483844" r:id="rId2"/>
    <p:sldLayoutId id="2147484023"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0836913"/>
      </p:ext>
    </p:extLst>
  </p:cSld>
  <p:clrMap bg1="lt1" tx1="dk1" bg2="lt2" tx2="dk2" accent1="accent1" accent2="accent2" accent3="accent3" accent4="accent4" accent5="accent5" accent6="accent6" hlink="hlink" folHlink="folHlink"/>
  <p:sldLayoutIdLst>
    <p:sldLayoutId id="2147484263" r:id="rId1"/>
    <p:sldLayoutId id="2147484265"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3074" name="Immagine 5"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1" r:id="rId1"/>
    <p:sldLayoutId id="2147483845" r:id="rId2"/>
    <p:sldLayoutId id="2147483846" r:id="rId3"/>
  </p:sldLayoutIdLst>
  <p:timing>
    <p:tnLst>
      <p:par>
        <p:cTn id="1" dur="indefinite" restart="never" nodeType="tmRoot"/>
      </p:par>
    </p:tnLst>
  </p:timing>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4098"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2" r:id="rId1"/>
    <p:sldLayoutId id="2147483847"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6" r:id="rId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9" r:id="rId1"/>
    <p:sldLayoutId id="2147484020"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22" r:id="rId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92162" name="Group 2"/>
          <p:cNvGrpSpPr>
            <a:grpSpLocks/>
          </p:cNvGrpSpPr>
          <p:nvPr/>
        </p:nvGrpSpPr>
        <p:grpSpPr bwMode="auto">
          <a:xfrm>
            <a:off x="0" y="1692"/>
            <a:ext cx="9132916" cy="6844473"/>
            <a:chOff x="0" y="1"/>
            <a:chExt cx="5753" cy="4312"/>
          </a:xfrm>
        </p:grpSpPr>
        <p:sp>
          <p:nvSpPr>
            <p:cNvPr id="92163"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92164"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mtClean="0">
                <a:solidFill>
                  <a:srgbClr val="FFFFFF"/>
                </a:solidFill>
                <a:latin typeface="Arial Black" pitchFamily="34" charset="0"/>
                <a:cs typeface="+mn-cs"/>
              </a:endParaRPr>
            </a:p>
          </p:txBody>
        </p:sp>
      </p:grpSp>
      <p:sp>
        <p:nvSpPr>
          <p:cNvPr id="92165" name="Rectangle 5"/>
          <p:cNvSpPr>
            <a:spLocks noGrp="1" noChangeArrowheads="1"/>
          </p:cNvSpPr>
          <p:nvPr>
            <p:ph type="title"/>
          </p:nvPr>
        </p:nvSpPr>
        <p:spPr bwMode="auto">
          <a:xfrm>
            <a:off x="685801" y="61039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it-IT" altLang="it-IT" smtClean="0"/>
              <a:t>Fare clic per modificare lo stile del titolo dello schema</a:t>
            </a:r>
          </a:p>
        </p:txBody>
      </p:sp>
      <p:sp>
        <p:nvSpPr>
          <p:cNvPr id="92166" name="Rectangle 6"/>
          <p:cNvSpPr>
            <a:spLocks noGrp="1" noChangeArrowheads="1"/>
          </p:cNvSpPr>
          <p:nvPr>
            <p:ph type="dt" sz="half" idx="2"/>
          </p:nvPr>
        </p:nvSpPr>
        <p:spPr bwMode="auto">
          <a:xfrm>
            <a:off x="685800" y="6247611"/>
            <a:ext cx="19050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a:latin typeface="+mn-lt"/>
              </a:defRPr>
            </a:lvl1pPr>
          </a:lstStyle>
          <a:p>
            <a:pPr defTabSz="914400"/>
            <a:endParaRPr lang="it-IT" altLang="it-IT" smtClean="0">
              <a:solidFill>
                <a:srgbClr val="FFFFFF"/>
              </a:solidFill>
              <a:cs typeface="+mn-cs"/>
            </a:endParaRPr>
          </a:p>
        </p:txBody>
      </p:sp>
      <p:sp>
        <p:nvSpPr>
          <p:cNvPr id="92167" name="Rectangle 7"/>
          <p:cNvSpPr>
            <a:spLocks noGrp="1" noChangeArrowheads="1"/>
          </p:cNvSpPr>
          <p:nvPr>
            <p:ph type="ftr" sz="quarter" idx="3"/>
          </p:nvPr>
        </p:nvSpPr>
        <p:spPr bwMode="auto">
          <a:xfrm>
            <a:off x="3124201" y="6247611"/>
            <a:ext cx="28956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a:latin typeface="+mn-lt"/>
              </a:defRPr>
            </a:lvl1pPr>
          </a:lstStyle>
          <a:p>
            <a:pPr defTabSz="914400"/>
            <a:r>
              <a:rPr lang="it-IT" altLang="it-IT" smtClean="0">
                <a:solidFill>
                  <a:srgbClr val="FFFFFF"/>
                </a:solidFill>
                <a:cs typeface="+mn-cs"/>
              </a:rPr>
              <a:t>Giuseppe Renato Croce</a:t>
            </a:r>
            <a:endParaRPr lang="it-IT" altLang="it-IT" smtClean="0">
              <a:solidFill>
                <a:srgbClr val="FFFFFF"/>
              </a:solidFill>
              <a:cs typeface="+mn-cs"/>
            </a:endParaRPr>
          </a:p>
        </p:txBody>
      </p:sp>
      <p:sp>
        <p:nvSpPr>
          <p:cNvPr id="92168" name="Rectangle 8"/>
          <p:cNvSpPr>
            <a:spLocks noGrp="1" noChangeArrowheads="1"/>
          </p:cNvSpPr>
          <p:nvPr>
            <p:ph type="sldNum" sz="quarter" idx="4"/>
          </p:nvPr>
        </p:nvSpPr>
        <p:spPr bwMode="auto">
          <a:xfrm>
            <a:off x="6553201" y="6247611"/>
            <a:ext cx="19050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a:latin typeface="+mn-lt"/>
              </a:defRPr>
            </a:lvl1pPr>
          </a:lstStyle>
          <a:p>
            <a:pPr defTabSz="914400"/>
            <a:fld id="{ACB9121D-8852-4B13-8695-2983FD183E35}" type="slidenum">
              <a:rPr lang="it-IT" altLang="it-IT" smtClean="0">
                <a:solidFill>
                  <a:srgbClr val="FFFFFF"/>
                </a:solidFill>
                <a:cs typeface="+mn-cs"/>
              </a:rPr>
              <a:pPr defTabSz="914400"/>
              <a:t>‹N›</a:t>
            </a:fld>
            <a:endParaRPr lang="it-IT" altLang="it-IT" smtClean="0">
              <a:solidFill>
                <a:srgbClr val="FFFFFF"/>
              </a:solidFill>
              <a:cs typeface="+mn-cs"/>
            </a:endParaRPr>
          </a:p>
        </p:txBody>
      </p:sp>
      <p:sp>
        <p:nvSpPr>
          <p:cNvPr id="92169" name="Rectangle 9"/>
          <p:cNvSpPr>
            <a:spLocks noGrp="1" noChangeArrowheads="1"/>
          </p:cNvSpPr>
          <p:nvPr>
            <p:ph type="body" idx="1"/>
          </p:nvPr>
        </p:nvSpPr>
        <p:spPr bwMode="auto">
          <a:xfrm>
            <a:off x="685801" y="1981651"/>
            <a:ext cx="7772400" cy="4113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Tree>
    <p:extLst>
      <p:ext uri="{BB962C8B-B14F-4D97-AF65-F5344CB8AC3E}">
        <p14:creationId xmlns:p14="http://schemas.microsoft.com/office/powerpoint/2010/main" val="2770196924"/>
      </p:ext>
    </p:extLst>
  </p:cSld>
  <p:clrMap bg1="dk2" tx1="lt1" bg2="dk1" tx2="lt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hf hd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tx1"/>
        </a:buClr>
        <a:buSzPct val="90000"/>
        <a:buChar char="–"/>
        <a:defRPr sz="2800">
          <a:solidFill>
            <a:schemeClr val="tx1"/>
          </a:solidFill>
          <a:latin typeface="+mn-lt"/>
        </a:defRPr>
      </a:lvl2pPr>
      <a:lvl3pPr marL="11430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tx1"/>
        </a:buClr>
        <a:buChar char="–"/>
        <a:defRPr sz="2000">
          <a:solidFill>
            <a:schemeClr val="tx1"/>
          </a:solidFill>
          <a:latin typeface="+mn-lt"/>
        </a:defRPr>
      </a:lvl4pPr>
      <a:lvl5pPr marL="2057400" indent="-228600" algn="l" rtl="0" fontAlgn="base">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endParaRPr lang="it-IT">
              <a:solidFill>
                <a:prstClr val="white">
                  <a:tint val="75000"/>
                </a:prstClr>
              </a:solidFill>
              <a:latin typeface="Calibri"/>
              <a:cs typeface="Lucida Sans Unicode"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it-IT" smtClean="0">
                <a:solidFill>
                  <a:prstClr val="white">
                    <a:tint val="75000"/>
                  </a:prstClr>
                </a:solidFill>
                <a:latin typeface="Calibri"/>
                <a:cs typeface="Lucida Sans Unicode" charset="0"/>
              </a:rPr>
              <a:t>Giuseppe Renato Croce</a:t>
            </a:r>
            <a:endParaRPr lang="it-IT">
              <a:solidFill>
                <a:prstClr val="white">
                  <a:tint val="75000"/>
                </a:prstClr>
              </a:solidFill>
              <a:latin typeface="Calibri"/>
              <a:cs typeface="Lucida Sans Unicode"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938B5420-24B2-4CC2-88F2-ACA531CD8F59}" type="slidenum">
              <a:rPr lang="it-IT" smtClean="0">
                <a:solidFill>
                  <a:prstClr val="white">
                    <a:tint val="75000"/>
                  </a:prstClr>
                </a:solidFill>
                <a:latin typeface="Calibri"/>
                <a:cs typeface="Lucida Sans Unicode" charset="0"/>
              </a:rPr>
              <a:pPr defTabSz="914400" fontAlgn="auto">
                <a:spcBef>
                  <a:spcPts val="0"/>
                </a:spcBef>
                <a:spcAft>
                  <a:spcPts val="0"/>
                </a:spcAft>
              </a:pPr>
              <a:t>‹N›</a:t>
            </a:fld>
            <a:endParaRPr lang="it-IT">
              <a:solidFill>
                <a:prstClr val="white">
                  <a:tint val="75000"/>
                </a:prstClr>
              </a:solidFill>
              <a:latin typeface="Calibri"/>
              <a:cs typeface="Lucida Sans Unicode" charset="0"/>
            </a:endParaRPr>
          </a:p>
        </p:txBody>
      </p:sp>
    </p:spTree>
    <p:extLst>
      <p:ext uri="{BB962C8B-B14F-4D97-AF65-F5344CB8AC3E}">
        <p14:creationId xmlns:p14="http://schemas.microsoft.com/office/powerpoint/2010/main" val="2238921102"/>
      </p:ext>
    </p:extLst>
  </p:cSld>
  <p:clrMap bg1="dk1" tx1="lt1" bg2="dk2" tx2="lt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65.xml"/><Relationship Id="rId5" Type="http://schemas.openxmlformats.org/officeDocument/2006/relationships/image" Target="../media/image15.jpe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1.xml"/><Relationship Id="rId1" Type="http://schemas.openxmlformats.org/officeDocument/2006/relationships/slideLayout" Target="../slideLayouts/slideLayout3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33.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39.xml"/><Relationship Id="rId1" Type="http://schemas.openxmlformats.org/officeDocument/2006/relationships/slideLayout" Target="../slideLayouts/slideLayout1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3"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smtClean="0">
                <a:latin typeface="Tahoma" pitchFamily="34" charset="0"/>
                <a:cs typeface="Tahoma" pitchFamily="34" charset="0"/>
              </a:rPr>
              <a:t>Legislazione generale e speciale in materia di salute e sicurezza sul lavoro</a:t>
            </a:r>
          </a:p>
          <a:p>
            <a:endParaRPr lang="it-IT" altLang="it-IT" smtClean="0">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95536" y="404664"/>
            <a:ext cx="8568952" cy="6048672"/>
          </a:xfrm>
          <a:blipFill>
            <a:blip r:embed="rId2"/>
            <a:tile tx="0" ty="0" sx="100000" sy="100000" flip="none" algn="tl"/>
          </a:blipFill>
        </p:spPr>
        <p:txBody>
          <a:bodyPr/>
          <a:lstStyle/>
          <a:p>
            <a:pPr lvl="0" algn="l">
              <a:lnSpc>
                <a:spcPts val="2892"/>
              </a:lnSpc>
              <a:spcBef>
                <a:spcPts val="0"/>
              </a:spcBef>
              <a:spcAft>
                <a:spcPts val="478"/>
              </a:spcAft>
              <a:tabLst>
                <a:tab pos="3445720" algn="l"/>
                <a:tab pos="7332171" algn="r"/>
              </a:tabLst>
              <a:defRPr/>
            </a:pPr>
            <a:r>
              <a:rPr lang="it-IT" sz="250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sicurezza: </a:t>
            </a:r>
          </a:p>
          <a:p>
            <a:pPr algn="l"/>
            <a:endParaRPr lang="it-IT" dirty="0">
              <a:solidFill>
                <a:srgbClr val="002060"/>
              </a:solidFill>
            </a:endParaRPr>
          </a:p>
          <a:p>
            <a:pPr algn="l"/>
            <a:r>
              <a:rPr lang="it-IT" b="1" dirty="0" smtClean="0">
                <a:solidFill>
                  <a:schemeClr val="bg1"/>
                </a:solidFill>
              </a:rPr>
              <a:t>1955</a:t>
            </a:r>
            <a:r>
              <a:rPr lang="it-IT" dirty="0" smtClean="0">
                <a:solidFill>
                  <a:schemeClr val="bg1"/>
                </a:solidFill>
              </a:rPr>
              <a:t>                   </a:t>
            </a:r>
            <a:r>
              <a:rPr lang="it-IT" b="1" dirty="0" smtClean="0">
                <a:solidFill>
                  <a:schemeClr val="bg1"/>
                </a:solidFill>
              </a:rPr>
              <a:t> 1994             1996</a:t>
            </a:r>
            <a:r>
              <a:rPr lang="it-IT" dirty="0" smtClean="0">
                <a:solidFill>
                  <a:schemeClr val="bg1"/>
                </a:solidFill>
              </a:rPr>
              <a:t>                   </a:t>
            </a:r>
            <a:r>
              <a:rPr lang="it-IT" b="1" dirty="0" smtClean="0">
                <a:solidFill>
                  <a:schemeClr val="bg1"/>
                </a:solidFill>
              </a:rPr>
              <a:t>2008</a:t>
            </a:r>
            <a:r>
              <a:rPr lang="it-IT" dirty="0" smtClean="0">
                <a:solidFill>
                  <a:schemeClr val="bg1"/>
                </a:solidFill>
              </a:rPr>
              <a:t> </a:t>
            </a:r>
          </a:p>
          <a:p>
            <a:pPr algn="l"/>
            <a:r>
              <a:rPr lang="it-IT" sz="1200" dirty="0" smtClean="0">
                <a:solidFill>
                  <a:schemeClr val="bg1"/>
                </a:solidFill>
                <a:latin typeface="Rockwell Extra Bold" pitchFamily="18" charset="0"/>
              </a:rPr>
              <a:t>Approccio                                      </a:t>
            </a:r>
            <a:r>
              <a:rPr lang="it-IT" sz="1200" dirty="0" err="1" smtClean="0">
                <a:solidFill>
                  <a:schemeClr val="bg1"/>
                </a:solidFill>
                <a:latin typeface="Rockwell Extra Bold" pitchFamily="18" charset="0"/>
              </a:rPr>
              <a:t>D.Lvo</a:t>
            </a:r>
            <a:r>
              <a:rPr lang="it-IT" sz="1200" dirty="0" smtClean="0">
                <a:solidFill>
                  <a:schemeClr val="bg1"/>
                </a:solidFill>
                <a:latin typeface="Rockwell Extra Bold" pitchFamily="18" charset="0"/>
              </a:rPr>
              <a:t> 626/1994                       Approccio                                       </a:t>
            </a:r>
            <a:r>
              <a:rPr lang="it-IT" sz="1200" dirty="0" err="1" smtClean="0">
                <a:solidFill>
                  <a:schemeClr val="bg1"/>
                </a:solidFill>
                <a:latin typeface="Rockwell Extra Bold" pitchFamily="18" charset="0"/>
              </a:rPr>
              <a:t>D.Lvo</a:t>
            </a:r>
            <a:r>
              <a:rPr lang="it-IT" sz="1200" dirty="0" smtClean="0">
                <a:solidFill>
                  <a:schemeClr val="bg1"/>
                </a:solidFill>
                <a:latin typeface="Rockwell Extra Bold" pitchFamily="18" charset="0"/>
              </a:rPr>
              <a:t> 81/2008</a:t>
            </a:r>
          </a:p>
          <a:p>
            <a:pPr algn="l">
              <a:spcBef>
                <a:spcPts val="0"/>
              </a:spcBef>
            </a:pPr>
            <a:r>
              <a:rPr lang="it-IT" sz="1200" dirty="0" err="1" smtClean="0">
                <a:solidFill>
                  <a:schemeClr val="bg1"/>
                </a:solidFill>
                <a:latin typeface="Rockwell Extra Bold" pitchFamily="18" charset="0"/>
              </a:rPr>
              <a:t>command</a:t>
            </a:r>
            <a:r>
              <a:rPr lang="it-IT" sz="1200" dirty="0" smtClean="0">
                <a:solidFill>
                  <a:schemeClr val="bg1"/>
                </a:solidFill>
                <a:latin typeface="Rockwell Extra Bold" pitchFamily="18" charset="0"/>
              </a:rPr>
              <a:t> e control                                                                         organizzativo</a:t>
            </a:r>
          </a:p>
          <a:p>
            <a:pPr algn="l">
              <a:spcBef>
                <a:spcPts val="0"/>
              </a:spcBef>
            </a:pPr>
            <a:r>
              <a:rPr lang="it-IT" sz="1200" dirty="0">
                <a:solidFill>
                  <a:schemeClr val="bg1"/>
                </a:solidFill>
                <a:latin typeface="Rockwell Extra Bold" pitchFamily="18" charset="0"/>
              </a:rPr>
              <a:t> </a:t>
            </a:r>
            <a:r>
              <a:rPr lang="it-IT" sz="1200" dirty="0" smtClean="0">
                <a:solidFill>
                  <a:schemeClr val="bg1"/>
                </a:solidFill>
                <a:latin typeface="Rockwell Extra Bold" pitchFamily="18" charset="0"/>
              </a:rPr>
              <a:t>                                                                                                                        e gestionale</a:t>
            </a:r>
          </a:p>
        </p:txBody>
      </p:sp>
      <p:sp>
        <p:nvSpPr>
          <p:cNvPr id="4" name="Freccia a destra 3"/>
          <p:cNvSpPr/>
          <p:nvPr/>
        </p:nvSpPr>
        <p:spPr>
          <a:xfrm>
            <a:off x="1547664" y="2295480"/>
            <a:ext cx="1554472" cy="24062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it-IT">
              <a:solidFill>
                <a:prstClr val="white"/>
              </a:solidFill>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295480"/>
            <a:ext cx="1659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arrotondato 5"/>
          <p:cNvSpPr/>
          <p:nvPr/>
        </p:nvSpPr>
        <p:spPr>
          <a:xfrm>
            <a:off x="424455" y="3789040"/>
            <a:ext cx="3354672" cy="2283586"/>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ea typeface="Times New Roman"/>
                <a:cs typeface="Verdana"/>
              </a:rPr>
              <a:t>Sistema prescrittivo. settoriale, poco orientato alla prevenzione e molto alla </a:t>
            </a:r>
            <a:r>
              <a:rPr lang="it-IT" sz="1400" b="1" spc="-45" dirty="0" smtClean="0">
                <a:solidFill>
                  <a:schemeClr val="bg1"/>
                </a:solidFill>
                <a:latin typeface="Verdana"/>
                <a:ea typeface="Times New Roman"/>
                <a:cs typeface="Verdana"/>
              </a:rPr>
              <a:t>protezione</a:t>
            </a:r>
            <a:endParaRPr lang="it-IT" sz="1400" b="1" spc="-45" dirty="0">
              <a:solidFill>
                <a:schemeClr val="bg1"/>
              </a:solidFill>
              <a:latin typeface="Verdana"/>
              <a:ea typeface="Times New Roman"/>
              <a:cs typeface="Verdana"/>
            </a:endParaRPr>
          </a:p>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cs typeface="Verdana"/>
              </a:rPr>
              <a:t>Eccessiva frammentazione legislativa</a:t>
            </a:r>
          </a:p>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cs typeface="Verdana"/>
              </a:rPr>
              <a:t>Rispetto formale alla conformità</a:t>
            </a:r>
            <a:endParaRPr lang="it-IT" sz="1400" dirty="0">
              <a:solidFill>
                <a:schemeClr val="bg1"/>
              </a:solidFill>
            </a:endParaRPr>
          </a:p>
        </p:txBody>
      </p:sp>
      <p:sp>
        <p:nvSpPr>
          <p:cNvPr id="7" name="Rettangolo arrotondato 6"/>
          <p:cNvSpPr/>
          <p:nvPr/>
        </p:nvSpPr>
        <p:spPr>
          <a:xfrm>
            <a:off x="5086577" y="3789040"/>
            <a:ext cx="3672408" cy="2520280"/>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91440" defTabSz="914400" eaLnBrk="0" hangingPunct="0">
              <a:lnSpc>
                <a:spcPts val="845"/>
              </a:lnSpc>
              <a:spcBef>
                <a:spcPts val="375"/>
              </a:spcBef>
              <a:spcAft>
                <a:spcPts val="0"/>
              </a:spcAft>
              <a:buSzPts val="650"/>
              <a:tabLst>
                <a:tab pos="137160" algn="l"/>
              </a:tabLst>
            </a:pPr>
            <a:r>
              <a:rPr lang="it-IT" sz="1400" b="1" spc="-35" dirty="0">
                <a:solidFill>
                  <a:schemeClr val="bg1"/>
                </a:solidFill>
                <a:latin typeface="Verdana" pitchFamily="34" charset="0"/>
                <a:ea typeface="Verdana" pitchFamily="34" charset="0"/>
                <a:cs typeface="Verdana" pitchFamily="34" charset="0"/>
              </a:rPr>
              <a:t>Sistema orientato agli  </a:t>
            </a:r>
            <a:r>
              <a:rPr lang="it-IT" sz="1400" b="1" spc="-35" dirty="0" smtClean="0">
                <a:solidFill>
                  <a:schemeClr val="bg1"/>
                </a:solidFill>
                <a:latin typeface="Verdana" pitchFamily="34" charset="0"/>
                <a:ea typeface="Verdana" pitchFamily="34" charset="0"/>
                <a:cs typeface="Verdana" pitchFamily="34" charset="0"/>
              </a:rPr>
              <a:t>aspetti </a:t>
            </a:r>
          </a:p>
          <a:p>
            <a:pPr marR="91440" defTabSz="914400" eaLnBrk="0" hangingPunct="0">
              <a:lnSpc>
                <a:spcPts val="845"/>
              </a:lnSpc>
              <a:spcBef>
                <a:spcPts val="375"/>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gestionali  </a:t>
            </a:r>
            <a:r>
              <a:rPr lang="it-IT" sz="1400" b="1" spc="-35" dirty="0">
                <a:solidFill>
                  <a:schemeClr val="bg1"/>
                </a:solidFill>
                <a:latin typeface="Verdana" pitchFamily="34" charset="0"/>
                <a:ea typeface="Verdana" pitchFamily="34" charset="0"/>
                <a:cs typeface="Verdana" pitchFamily="34" charset="0"/>
              </a:rPr>
              <a:t>e  </a:t>
            </a:r>
            <a:r>
              <a:rPr lang="it-IT" sz="1400" b="1" spc="-35" dirty="0" smtClean="0">
                <a:solidFill>
                  <a:schemeClr val="bg1"/>
                </a:solidFill>
                <a:latin typeface="Verdana" pitchFamily="34" charset="0"/>
                <a:ea typeface="Verdana" pitchFamily="34" charset="0"/>
                <a:cs typeface="Verdana" pitchFamily="34" charset="0"/>
              </a:rPr>
              <a:t>organizzativi </a:t>
            </a:r>
            <a:r>
              <a:rPr lang="it-IT" sz="1400" b="1" spc="-35" dirty="0">
                <a:solidFill>
                  <a:schemeClr val="bg1"/>
                </a:solidFill>
                <a:latin typeface="Verdana" pitchFamily="34" charset="0"/>
                <a:ea typeface="Verdana" pitchFamily="34" charset="0"/>
                <a:cs typeface="Verdana" pitchFamily="34" charset="0"/>
              </a:rPr>
              <a:t>e alla </a:t>
            </a: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45"/>
              </a:lnSpc>
              <a:spcBef>
                <a:spcPts val="375"/>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prevenzione </a:t>
            </a:r>
            <a:endParaRPr lang="it-IT" sz="1400" spc="-35" dirty="0">
              <a:solidFill>
                <a:schemeClr val="bg1"/>
              </a:solidFill>
              <a:latin typeface="Verdana" pitchFamily="34" charset="0"/>
              <a:ea typeface="Verdana" pitchFamily="34" charset="0"/>
              <a:cs typeface="Verdana" pitchFamily="34" charset="0"/>
            </a:endParaRPr>
          </a:p>
          <a:p>
            <a:pPr marL="342900" marR="91440" indent="-342900" defTabSz="914400" eaLnBrk="0" hangingPunct="0">
              <a:lnSpc>
                <a:spcPts val="850"/>
              </a:lnSpc>
              <a:spcBef>
                <a:spcPts val="480"/>
              </a:spcBef>
              <a:spcAft>
                <a:spcPts val="0"/>
              </a:spcAft>
              <a:buSzPts val="650"/>
              <a:buFont typeface="Arial"/>
              <a:buChar char="·"/>
              <a:tabLst>
                <a:tab pos="137160" algn="l"/>
              </a:tabLst>
            </a:pP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Nuovi </a:t>
            </a:r>
            <a:r>
              <a:rPr lang="it-IT" sz="1400" b="1" spc="-35" dirty="0">
                <a:solidFill>
                  <a:schemeClr val="bg1"/>
                </a:solidFill>
                <a:latin typeface="Verdana" pitchFamily="34" charset="0"/>
                <a:ea typeface="Verdana" pitchFamily="34" charset="0"/>
                <a:cs typeface="Verdana" pitchFamily="34" charset="0"/>
              </a:rPr>
              <a:t>istituti relazionali e </a:t>
            </a: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definizione  </a:t>
            </a:r>
            <a:r>
              <a:rPr lang="it-IT" sz="1400" b="1" spc="-35" dirty="0">
                <a:solidFill>
                  <a:schemeClr val="bg1"/>
                </a:solidFill>
                <a:latin typeface="Verdana" pitchFamily="34" charset="0"/>
                <a:ea typeface="Verdana" pitchFamily="34" charset="0"/>
                <a:cs typeface="Verdana" pitchFamily="34" charset="0"/>
              </a:rPr>
              <a:t>di ruoli e </a:t>
            </a: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responsabilità </a:t>
            </a:r>
            <a:r>
              <a:rPr lang="it-IT" sz="1400" b="1" spc="-35" dirty="0">
                <a:solidFill>
                  <a:schemeClr val="bg1"/>
                </a:solidFill>
                <a:latin typeface="Verdana" pitchFamily="34" charset="0"/>
                <a:ea typeface="Verdana" pitchFamily="34" charset="0"/>
                <a:cs typeface="Verdana" pitchFamily="34" charset="0"/>
              </a:rPr>
              <a:t>di nuovi </a:t>
            </a:r>
            <a:r>
              <a:rPr lang="it-IT" sz="1400" b="1" spc="-35" dirty="0" smtClean="0">
                <a:solidFill>
                  <a:schemeClr val="bg1"/>
                </a:solidFill>
                <a:latin typeface="Verdana" pitchFamily="34" charset="0"/>
                <a:ea typeface="Verdana" pitchFamily="34" charset="0"/>
                <a:cs typeface="Verdana" pitchFamily="34" charset="0"/>
              </a:rPr>
              <a:t>soggetti</a:t>
            </a:r>
            <a:r>
              <a:rPr lang="it-IT" sz="1400" b="1" spc="-35" dirty="0">
                <a:solidFill>
                  <a:schemeClr val="bg1"/>
                </a:solidFill>
                <a:latin typeface="Verdana" pitchFamily="34" charset="0"/>
                <a:ea typeface="Verdana" pitchFamily="34" charset="0"/>
                <a:cs typeface="Verdana" pitchFamily="34" charset="0"/>
              </a:rPr>
              <a:t>.</a:t>
            </a:r>
            <a:endParaRPr lang="it-IT" sz="1400" spc="-35" dirty="0">
              <a:solidFill>
                <a:schemeClr val="bg1"/>
              </a:solidFill>
              <a:latin typeface="Verdana" pitchFamily="34" charset="0"/>
              <a:ea typeface="Verdana" pitchFamily="34" charset="0"/>
              <a:cs typeface="Verdana" pitchFamily="34" charset="0"/>
            </a:endParaRPr>
          </a:p>
          <a:p>
            <a:pPr defTabSz="914400" fontAlgn="auto">
              <a:spcBef>
                <a:spcPct val="20000"/>
              </a:spcBef>
              <a:spcAft>
                <a:spcPts val="0"/>
              </a:spcAft>
            </a:pPr>
            <a:r>
              <a:rPr lang="it-IT" sz="1400" b="1" spc="-40" dirty="0">
                <a:solidFill>
                  <a:schemeClr val="bg1"/>
                </a:solidFill>
                <a:latin typeface="Verdana" pitchFamily="34" charset="0"/>
                <a:ea typeface="Verdana" pitchFamily="34" charset="0"/>
                <a:cs typeface="Verdana" pitchFamily="34" charset="0"/>
              </a:rPr>
              <a:t>Rispetto sostanziale delle misure  di prevenzione </a:t>
            </a:r>
            <a:endParaRPr lang="it-IT" sz="1400" dirty="0">
              <a:solidFill>
                <a:schemeClr val="bg1"/>
              </a:solidFill>
              <a:latin typeface="Verdana" pitchFamily="34" charset="0"/>
              <a:ea typeface="Verdana" pitchFamily="34" charset="0"/>
              <a:cs typeface="Verdana" pitchFamily="34" charset="0"/>
            </a:endParaRPr>
          </a:p>
        </p:txBody>
      </p:sp>
      <p:sp>
        <p:nvSpPr>
          <p:cNvPr id="2" name="Segnaposto piè di pagina 1"/>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8" name="Segnaposto numero diapositiva 7"/>
          <p:cNvSpPr>
            <a:spLocks noGrp="1"/>
          </p:cNvSpPr>
          <p:nvPr>
            <p:ph type="sldNum" sz="quarter" idx="12"/>
          </p:nvPr>
        </p:nvSpPr>
        <p:spPr/>
        <p:txBody>
          <a:bodyPr/>
          <a:lstStyle/>
          <a:p>
            <a:fld id="{938B5420-24B2-4CC2-88F2-ACA531CD8F59}" type="slidenum">
              <a:rPr lang="it-IT" smtClean="0">
                <a:solidFill>
                  <a:prstClr val="white">
                    <a:tint val="75000"/>
                  </a:prstClr>
                </a:solidFill>
              </a:rPr>
              <a:pPr/>
              <a:t>10</a:t>
            </a:fld>
            <a:endParaRPr lang="it-IT">
              <a:solidFill>
                <a:prstClr val="white">
                  <a:tint val="75000"/>
                </a:prstClr>
              </a:solidFill>
            </a:endParaRPr>
          </a:p>
        </p:txBody>
      </p:sp>
    </p:spTree>
    <p:extLst>
      <p:ext uri="{BB962C8B-B14F-4D97-AF65-F5344CB8AC3E}">
        <p14:creationId xmlns:p14="http://schemas.microsoft.com/office/powerpoint/2010/main" val="417744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heel(1)">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heel(1)">
                                      <p:cBhvr>
                                        <p:cTn id="37" dur="2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heel(1)">
                                      <p:cBhvr>
                                        <p:cTn id="42" dur="2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heel(1)">
                                      <p:cBhvr>
                                        <p:cTn id="47" dur="20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wheel(1)">
                                      <p:cBhvr>
                                        <p:cTn id="5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77606CBF-D0CB-4CBB-B35B-9A1BFE6043C5}" type="slidenum">
              <a:rPr lang="it-IT" altLang="it-IT">
                <a:solidFill>
                  <a:srgbClr val="FFFFFF"/>
                </a:solidFill>
              </a:rPr>
              <a:pPr/>
              <a:t>11</a:t>
            </a:fld>
            <a:endParaRPr lang="it-IT" altLang="it-IT">
              <a:solidFill>
                <a:srgbClr val="FFFFFF"/>
              </a:solidFill>
            </a:endParaRPr>
          </a:p>
        </p:txBody>
      </p:sp>
      <p:sp>
        <p:nvSpPr>
          <p:cNvPr id="17411" name="Rectangle 3"/>
          <p:cNvSpPr>
            <a:spLocks noGrp="1" noChangeArrowheads="1"/>
          </p:cNvSpPr>
          <p:nvPr>
            <p:ph type="body" idx="1"/>
          </p:nvPr>
        </p:nvSpPr>
        <p:spPr>
          <a:xfrm>
            <a:off x="1066800" y="1363132"/>
            <a:ext cx="8077200" cy="4783667"/>
          </a:xfrm>
          <a:blipFill>
            <a:blip r:embed="rId3"/>
            <a:tile tx="0" ty="0" sx="100000" sy="100000" flip="none" algn="tl"/>
          </a:blipFill>
          <a:ln>
            <a:solidFill>
              <a:srgbClr val="CCFFFF"/>
            </a:solidFill>
            <a:miter lim="800000"/>
            <a:headEnd/>
            <a:tailEnd/>
          </a:ln>
        </p:spPr>
        <p:txBody>
          <a:bodyPr/>
          <a:lstStyle/>
          <a:p>
            <a:pPr>
              <a:buFont typeface="Wingdings" pitchFamily="2" charset="2"/>
              <a:buNone/>
            </a:pPr>
            <a:r>
              <a:rPr lang="it-IT" altLang="it-IT" sz="1800" b="1" i="1" dirty="0" smtClean="0">
                <a:solidFill>
                  <a:schemeClr val="bg2"/>
                </a:solidFill>
                <a:effectLst/>
                <a:latin typeface="Book Antiqua" pitchFamily="18" charset="0"/>
              </a:rPr>
              <a:t>I soggetti  responsabili dal 1950 al 1994</a:t>
            </a:r>
            <a:endParaRPr lang="it-IT" altLang="it-IT" sz="1800" b="1" i="1" dirty="0">
              <a:solidFill>
                <a:schemeClr val="bg2"/>
              </a:solidFill>
              <a:effectLst/>
              <a:latin typeface="Book Antiqua" pitchFamily="18" charset="0"/>
            </a:endParaRPr>
          </a:p>
          <a:p>
            <a:pPr>
              <a:buFont typeface="Wingdings" pitchFamily="2" charset="2"/>
              <a:buNone/>
            </a:pPr>
            <a:endParaRPr lang="it-IT" altLang="it-IT" sz="1800" i="1" dirty="0" smtClean="0">
              <a:solidFill>
                <a:schemeClr val="bg2"/>
              </a:solidFill>
              <a:effectLst/>
              <a:latin typeface="Book Antiqua" pitchFamily="18" charset="0"/>
            </a:endParaRPr>
          </a:p>
          <a:p>
            <a:pPr>
              <a:buFont typeface="Wingdings" pitchFamily="2" charset="2"/>
              <a:buNone/>
            </a:pPr>
            <a:r>
              <a:rPr lang="it-IT" altLang="it-IT" sz="1800" b="1" i="1" dirty="0" smtClean="0">
                <a:solidFill>
                  <a:schemeClr val="bg2"/>
                </a:solidFill>
                <a:effectLst/>
                <a:latin typeface="Book Antiqua" pitchFamily="18" charset="0"/>
              </a:rPr>
              <a:t>DATORE </a:t>
            </a:r>
            <a:r>
              <a:rPr lang="it-IT" altLang="it-IT" sz="1800" b="1" i="1" dirty="0">
                <a:solidFill>
                  <a:schemeClr val="bg2"/>
                </a:solidFill>
                <a:effectLst/>
                <a:latin typeface="Book Antiqua" pitchFamily="18" charset="0"/>
              </a:rPr>
              <a:t>DI LAVORO: “Colui che ha l’obbligo di attivare   </a:t>
            </a:r>
          </a:p>
          <a:p>
            <a:pPr>
              <a:buFont typeface="Wingdings" pitchFamily="2" charset="2"/>
              <a:buNone/>
            </a:pPr>
            <a:r>
              <a:rPr lang="it-IT" altLang="it-IT" sz="1800" b="1" i="1" dirty="0">
                <a:solidFill>
                  <a:schemeClr val="bg2"/>
                </a:solidFill>
                <a:effectLst/>
                <a:latin typeface="Book Antiqua" pitchFamily="18" charset="0"/>
              </a:rPr>
              <a:t>                                                         tutte le tutele necessarie per i</a:t>
            </a:r>
          </a:p>
          <a:p>
            <a:pPr>
              <a:buFont typeface="Wingdings" pitchFamily="2" charset="2"/>
              <a:buNone/>
            </a:pPr>
            <a:r>
              <a:rPr lang="it-IT" altLang="it-IT" sz="1800" b="1" i="1" dirty="0">
                <a:solidFill>
                  <a:schemeClr val="bg2"/>
                </a:solidFill>
                <a:effectLst/>
                <a:latin typeface="Book Antiqua" pitchFamily="18" charset="0"/>
              </a:rPr>
              <a:t>                                                         lavoratori ( </a:t>
            </a:r>
            <a:r>
              <a:rPr lang="it-IT" altLang="it-IT" sz="1800" b="1" dirty="0">
                <a:solidFill>
                  <a:schemeClr val="bg2"/>
                </a:solidFill>
                <a:effectLst/>
                <a:latin typeface="Book Antiqua" pitchFamily="18" charset="0"/>
              </a:rPr>
              <a:t>procedure, mezzi, </a:t>
            </a:r>
          </a:p>
          <a:p>
            <a:pPr>
              <a:buFont typeface="Wingdings" pitchFamily="2" charset="2"/>
              <a:buNone/>
            </a:pPr>
            <a:r>
              <a:rPr lang="it-IT" altLang="it-IT" sz="1800" b="1" dirty="0">
                <a:solidFill>
                  <a:schemeClr val="bg2"/>
                </a:solidFill>
                <a:effectLst/>
                <a:latin typeface="Book Antiqua" pitchFamily="18" charset="0"/>
              </a:rPr>
              <a:t>                                                                formazione)”;</a:t>
            </a:r>
          </a:p>
          <a:p>
            <a:pPr>
              <a:buFont typeface="Wingdings" pitchFamily="2" charset="2"/>
              <a:buBlip>
                <a:blip r:embed="rId4"/>
              </a:buBlip>
            </a:pPr>
            <a:r>
              <a:rPr lang="it-IT" altLang="it-IT" sz="1800" b="1" i="1" dirty="0">
                <a:solidFill>
                  <a:schemeClr val="bg2"/>
                </a:solidFill>
                <a:effectLst/>
                <a:latin typeface="Book Antiqua" pitchFamily="18" charset="0"/>
              </a:rPr>
              <a:t>DIRIGENTE:” Ha funzioni assimilabili a quelle del Datore di lavoro</a:t>
            </a:r>
          </a:p>
          <a:p>
            <a:pPr>
              <a:buFont typeface="Wingdings" pitchFamily="2" charset="2"/>
              <a:buBlip>
                <a:blip r:embed="rId4"/>
              </a:buBlip>
            </a:pPr>
            <a:r>
              <a:rPr lang="it-IT" altLang="it-IT" sz="1800" b="1" i="1" dirty="0">
                <a:solidFill>
                  <a:schemeClr val="bg2"/>
                </a:solidFill>
                <a:effectLst/>
                <a:latin typeface="Book Antiqua" pitchFamily="18" charset="0"/>
              </a:rPr>
              <a:t>PREPOSTO:” Vigila e sorveglia i lavoratori al fine di fare loro   </a:t>
            </a:r>
          </a:p>
          <a:p>
            <a:pPr>
              <a:buFont typeface="Wingdings" pitchFamily="2" charset="2"/>
              <a:buNone/>
            </a:pPr>
            <a:r>
              <a:rPr lang="it-IT" altLang="it-IT" sz="1800" b="1" i="1" dirty="0">
                <a:solidFill>
                  <a:schemeClr val="bg2"/>
                </a:solidFill>
                <a:effectLst/>
                <a:latin typeface="Book Antiqua" pitchFamily="18" charset="0"/>
              </a:rPr>
              <a:t>                                   eseguire le proprie attività nel rispetto delle </a:t>
            </a:r>
          </a:p>
          <a:p>
            <a:pPr>
              <a:buFont typeface="Wingdings" pitchFamily="2" charset="2"/>
              <a:buNone/>
            </a:pPr>
            <a:r>
              <a:rPr lang="it-IT" altLang="it-IT" sz="1800" b="1" i="1" dirty="0">
                <a:solidFill>
                  <a:schemeClr val="bg2"/>
                </a:solidFill>
                <a:effectLst/>
                <a:latin typeface="Book Antiqua" pitchFamily="18" charset="0"/>
              </a:rPr>
              <a:t>                                   norme di sicurezza”;</a:t>
            </a:r>
          </a:p>
          <a:p>
            <a:pPr>
              <a:buFont typeface="Wingdings" pitchFamily="2" charset="2"/>
              <a:buBlip>
                <a:blip r:embed="rId4"/>
              </a:buBlip>
            </a:pPr>
            <a:r>
              <a:rPr lang="it-IT" altLang="it-IT" sz="1800" b="1" i="1" dirty="0">
                <a:solidFill>
                  <a:schemeClr val="bg2"/>
                </a:solidFill>
                <a:effectLst/>
                <a:latin typeface="Book Antiqua" pitchFamily="18" charset="0"/>
              </a:rPr>
              <a:t>LAVORATORE SUBORDINATO:” Esegue correttamente,                                                                                               </a:t>
            </a:r>
          </a:p>
          <a:p>
            <a:pPr>
              <a:buFont typeface="Wingdings" pitchFamily="2" charset="2"/>
              <a:buNone/>
            </a:pPr>
            <a:r>
              <a:rPr lang="it-IT" altLang="it-IT" sz="1800" b="1" i="1" dirty="0">
                <a:solidFill>
                  <a:schemeClr val="bg2"/>
                </a:solidFill>
                <a:effectLst/>
                <a:latin typeface="Book Antiqua" pitchFamily="18" charset="0"/>
              </a:rPr>
              <a:t>                                                                             applicando le procedure, </a:t>
            </a:r>
          </a:p>
          <a:p>
            <a:pPr>
              <a:buFont typeface="Wingdings" pitchFamily="2" charset="2"/>
              <a:buNone/>
            </a:pPr>
            <a:r>
              <a:rPr lang="it-IT" altLang="it-IT" sz="1800" b="1" i="1" dirty="0">
                <a:solidFill>
                  <a:schemeClr val="bg2"/>
                </a:solidFill>
                <a:effectLst/>
                <a:latin typeface="Book Antiqua" pitchFamily="18" charset="0"/>
              </a:rPr>
              <a:t>                                                                             le norme, utilizzando i D.P.I. e    </a:t>
            </a:r>
          </a:p>
          <a:p>
            <a:pPr>
              <a:buFont typeface="Wingdings" pitchFamily="2" charset="2"/>
              <a:buNone/>
            </a:pPr>
            <a:r>
              <a:rPr lang="it-IT" altLang="it-IT" sz="1800" b="1" i="1" dirty="0">
                <a:solidFill>
                  <a:schemeClr val="bg2"/>
                </a:solidFill>
                <a:effectLst/>
                <a:latin typeface="Book Antiqua" pitchFamily="18" charset="0"/>
              </a:rPr>
              <a:t>                                                                             altri dispositivi di sicurezza”</a:t>
            </a:r>
          </a:p>
          <a:p>
            <a:pPr>
              <a:buFont typeface="Wingdings" pitchFamily="2" charset="2"/>
              <a:buNone/>
            </a:pPr>
            <a:endParaRPr lang="it-IT" altLang="it-IT" sz="1800" b="1" i="1" dirty="0">
              <a:solidFill>
                <a:schemeClr val="bg2"/>
              </a:solidFill>
              <a:effectLst/>
              <a:latin typeface="Book Antiqua" pitchFamily="18" charset="0"/>
            </a:endParaRPr>
          </a:p>
          <a:p>
            <a:pPr>
              <a:buFont typeface="Wingdings" pitchFamily="2" charset="2"/>
              <a:buNone/>
            </a:pPr>
            <a:endParaRPr lang="it-IT" altLang="it-IT" sz="1800" b="1" dirty="0">
              <a:solidFill>
                <a:srgbClr val="FFFF00"/>
              </a:solidFill>
              <a:effectLst/>
              <a:latin typeface="Book Antiqua" pitchFamily="18" charset="0"/>
            </a:endParaRPr>
          </a:p>
          <a:p>
            <a:pPr>
              <a:buFont typeface="Wingdings" pitchFamily="2" charset="2"/>
              <a:buNone/>
            </a:pPr>
            <a:endParaRPr lang="it-IT" altLang="it-IT" sz="1800" b="1" i="1" dirty="0">
              <a:latin typeface="Book Antiqua" pitchFamily="18" charset="0"/>
            </a:endParaRPr>
          </a:p>
        </p:txBody>
      </p:sp>
      <p:sp>
        <p:nvSpPr>
          <p:cNvPr id="17414" name="WordArt 6"/>
          <p:cNvSpPr>
            <a:spLocks noChangeArrowheads="1" noChangeShapeType="1" noTextEdit="1"/>
          </p:cNvSpPr>
          <p:nvPr/>
        </p:nvSpPr>
        <p:spPr bwMode="auto">
          <a:xfrm>
            <a:off x="2209800" y="381000"/>
            <a:ext cx="5638800" cy="1295400"/>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defTabSz="914400"/>
            <a:endParaRPr lang="it-IT" sz="2400" b="1" kern="10" dirty="0" smtClean="0">
              <a:ln w="9525">
                <a:miter lim="800000"/>
                <a:headEnd/>
                <a:tailEnd/>
              </a:ln>
              <a:gradFill rotWithShape="0">
                <a:gsLst>
                  <a:gs pos="0">
                    <a:srgbClr val="FFE701"/>
                  </a:gs>
                  <a:gs pos="100000">
                    <a:srgbClr val="FE3E02"/>
                  </a:gs>
                </a:gsLst>
                <a:lin ang="5400000" scaled="1"/>
              </a:gradFill>
              <a:latin typeface="Garamond"/>
              <a:cs typeface="+mn-cs"/>
            </a:endParaRPr>
          </a:p>
        </p:txBody>
      </p:sp>
      <p:sp>
        <p:nvSpPr>
          <p:cNvPr id="2" name="Segnaposto piè di pagina 1"/>
          <p:cNvSpPr>
            <a:spLocks noGrp="1"/>
          </p:cNvSpPr>
          <p:nvPr>
            <p:ph type="ftr" sz="quarter" idx="11"/>
          </p:nvPr>
        </p:nvSpPr>
        <p:spPr/>
        <p:txBody>
          <a:bodyPr/>
          <a:lstStyle/>
          <a:p>
            <a:r>
              <a:rPr lang="it-IT" altLang="it-IT" smtClean="0">
                <a:solidFill>
                  <a:srgbClr val="FFFFFF"/>
                </a:solidFill>
              </a:rPr>
              <a:t>Giuseppe Renato Croce</a:t>
            </a:r>
            <a:endParaRPr lang="it-IT" altLang="it-IT">
              <a:solidFill>
                <a:srgbClr val="FFFFFF"/>
              </a:solidFill>
            </a:endParaRPr>
          </a:p>
        </p:txBody>
      </p:sp>
    </p:spTree>
    <p:extLst>
      <p:ext uri="{BB962C8B-B14F-4D97-AF65-F5344CB8AC3E}">
        <p14:creationId xmlns:p14="http://schemas.microsoft.com/office/powerpoint/2010/main" val="1446748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nodePh="1">
                                  <p:stCondLst>
                                    <p:cond delay="0"/>
                                  </p:stCondLst>
                                  <p:endCondLst>
                                    <p:cond evt="begin" delay="0">
                                      <p:tn val="5"/>
                                    </p:cond>
                                  </p:endCondLst>
                                  <p:childTnLst>
                                    <p:set>
                                      <p:cBhvr>
                                        <p:cTn id="6" dur="1" fill="hold">
                                          <p:stCondLst>
                                            <p:cond delay="0"/>
                                          </p:stCondLst>
                                        </p:cTn>
                                        <p:tgtEl>
                                          <p:spTgt spid="17414"/>
                                        </p:tgtEl>
                                        <p:attrNameLst>
                                          <p:attrName>style.visibility</p:attrName>
                                        </p:attrNameLst>
                                      </p:cBhvr>
                                      <p:to>
                                        <p:strVal val="visible"/>
                                      </p:to>
                                    </p:set>
                                    <p:anim calcmode="lin" valueType="num">
                                      <p:cBhvr additive="base">
                                        <p:cTn id="7" dur="500" fill="hold"/>
                                        <p:tgtEl>
                                          <p:spTgt spid="17414"/>
                                        </p:tgtEl>
                                        <p:attrNameLst>
                                          <p:attrName>ppt_x</p:attrName>
                                        </p:attrNameLst>
                                      </p:cBhvr>
                                      <p:tavLst>
                                        <p:tav tm="0">
                                          <p:val>
                                            <p:strVal val="0-#ppt_w/2"/>
                                          </p:val>
                                        </p:tav>
                                        <p:tav tm="100000">
                                          <p:val>
                                            <p:strVal val="#ppt_x"/>
                                          </p:val>
                                        </p:tav>
                                      </p:tavLst>
                                    </p:anim>
                                    <p:anim calcmode="lin" valueType="num">
                                      <p:cBhvr additive="base">
                                        <p:cTn id="8" dur="500" fill="hold"/>
                                        <p:tgtEl>
                                          <p:spTgt spid="1741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p:cTn id="13" dur="500" fill="hold"/>
                                        <p:tgtEl>
                                          <p:spTgt spid="174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7411">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17411">
                                            <p:txEl>
                                              <p:pRg st="0" end="0"/>
                                            </p:txEl>
                                          </p:spTgt>
                                        </p:tgtEl>
                                        <p:attrNameLst>
                                          <p:attrName>ppt_x</p:attrName>
                                        </p:attrNameLst>
                                      </p:cBhvr>
                                      <p:tavLst>
                                        <p:tav tm="0">
                                          <p:val>
                                            <p:fltVal val="0.5"/>
                                          </p:val>
                                        </p:tav>
                                        <p:tav tm="100000">
                                          <p:val>
                                            <p:strVal val="#ppt_x"/>
                                          </p:val>
                                        </p:tav>
                                      </p:tavLst>
                                    </p:anim>
                                    <p:anim calcmode="lin" valueType="num">
                                      <p:cBhvr>
                                        <p:cTn id="16" dur="500" fill="hold"/>
                                        <p:tgtEl>
                                          <p:spTgt spid="1741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 calcmode="lin" valueType="num">
                                      <p:cBhvr>
                                        <p:cTn id="21" dur="5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7411">
                                            <p:txEl>
                                              <p:pRg st="2" end="2"/>
                                            </p:txEl>
                                          </p:spTgt>
                                        </p:tgtEl>
                                        <p:attrNameLst>
                                          <p:attrName>ppt_h</p:attrName>
                                        </p:attrNameLst>
                                      </p:cBhvr>
                                      <p:tavLst>
                                        <p:tav tm="0">
                                          <p:val>
                                            <p:fltVal val="0"/>
                                          </p:val>
                                        </p:tav>
                                        <p:tav tm="100000">
                                          <p:val>
                                            <p:strVal val="#ppt_h"/>
                                          </p:val>
                                        </p:tav>
                                      </p:tavLst>
                                    </p:anim>
                                    <p:anim calcmode="lin" valueType="num">
                                      <p:cBhvr>
                                        <p:cTn id="23" dur="500" fill="hold"/>
                                        <p:tgtEl>
                                          <p:spTgt spid="17411">
                                            <p:txEl>
                                              <p:pRg st="2" end="2"/>
                                            </p:txEl>
                                          </p:spTgt>
                                        </p:tgtEl>
                                        <p:attrNameLst>
                                          <p:attrName>ppt_x</p:attrName>
                                        </p:attrNameLst>
                                      </p:cBhvr>
                                      <p:tavLst>
                                        <p:tav tm="0">
                                          <p:val>
                                            <p:fltVal val="0.5"/>
                                          </p:val>
                                        </p:tav>
                                        <p:tav tm="100000">
                                          <p:val>
                                            <p:strVal val="#ppt_x"/>
                                          </p:val>
                                        </p:tav>
                                      </p:tavLst>
                                    </p:anim>
                                    <p:anim calcmode="lin" valueType="num">
                                      <p:cBhvr>
                                        <p:cTn id="24" dur="500" fill="hold"/>
                                        <p:tgtEl>
                                          <p:spTgt spid="17411">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17411">
                                            <p:txEl>
                                              <p:pRg st="3" end="3"/>
                                            </p:txEl>
                                          </p:spTgt>
                                        </p:tgtEl>
                                        <p:attrNameLst>
                                          <p:attrName>style.visibility</p:attrName>
                                        </p:attrNameLst>
                                      </p:cBhvr>
                                      <p:to>
                                        <p:strVal val="visible"/>
                                      </p:to>
                                    </p:set>
                                    <p:anim calcmode="lin" valueType="num">
                                      <p:cBhvr>
                                        <p:cTn id="29" dur="500" fill="hold"/>
                                        <p:tgtEl>
                                          <p:spTgt spid="17411">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17411">
                                            <p:txEl>
                                              <p:pRg st="3" end="3"/>
                                            </p:txEl>
                                          </p:spTgt>
                                        </p:tgtEl>
                                        <p:attrNameLst>
                                          <p:attrName>ppt_h</p:attrName>
                                        </p:attrNameLst>
                                      </p:cBhvr>
                                      <p:tavLst>
                                        <p:tav tm="0">
                                          <p:val>
                                            <p:fltVal val="0"/>
                                          </p:val>
                                        </p:tav>
                                        <p:tav tm="100000">
                                          <p:val>
                                            <p:strVal val="#ppt_h"/>
                                          </p:val>
                                        </p:tav>
                                      </p:tavLst>
                                    </p:anim>
                                    <p:anim calcmode="lin" valueType="num">
                                      <p:cBhvr>
                                        <p:cTn id="31" dur="500" fill="hold"/>
                                        <p:tgtEl>
                                          <p:spTgt spid="17411">
                                            <p:txEl>
                                              <p:pRg st="3" end="3"/>
                                            </p:txEl>
                                          </p:spTgt>
                                        </p:tgtEl>
                                        <p:attrNameLst>
                                          <p:attrName>ppt_x</p:attrName>
                                        </p:attrNameLst>
                                      </p:cBhvr>
                                      <p:tavLst>
                                        <p:tav tm="0">
                                          <p:val>
                                            <p:fltVal val="0.5"/>
                                          </p:val>
                                        </p:tav>
                                        <p:tav tm="100000">
                                          <p:val>
                                            <p:strVal val="#ppt_x"/>
                                          </p:val>
                                        </p:tav>
                                      </p:tavLst>
                                    </p:anim>
                                    <p:anim calcmode="lin" valueType="num">
                                      <p:cBhvr>
                                        <p:cTn id="32" dur="500" fill="hold"/>
                                        <p:tgtEl>
                                          <p:spTgt spid="17411">
                                            <p:txEl>
                                              <p:pRg st="3" end="3"/>
                                            </p:txEl>
                                          </p:spTgt>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17411">
                                            <p:txEl>
                                              <p:pRg st="4" end="4"/>
                                            </p:txEl>
                                          </p:spTgt>
                                        </p:tgtEl>
                                        <p:attrNameLst>
                                          <p:attrName>style.visibility</p:attrName>
                                        </p:attrNameLst>
                                      </p:cBhvr>
                                      <p:to>
                                        <p:strVal val="visible"/>
                                      </p:to>
                                    </p:set>
                                    <p:anim calcmode="lin" valueType="num">
                                      <p:cBhvr>
                                        <p:cTn id="37" dur="500" fill="hold"/>
                                        <p:tgtEl>
                                          <p:spTgt spid="17411">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17411">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17411">
                                            <p:txEl>
                                              <p:pRg st="4" end="4"/>
                                            </p:txEl>
                                          </p:spTgt>
                                        </p:tgtEl>
                                        <p:attrNameLst>
                                          <p:attrName>ppt_x</p:attrName>
                                        </p:attrNameLst>
                                      </p:cBhvr>
                                      <p:tavLst>
                                        <p:tav tm="0">
                                          <p:val>
                                            <p:fltVal val="0.5"/>
                                          </p:val>
                                        </p:tav>
                                        <p:tav tm="100000">
                                          <p:val>
                                            <p:strVal val="#ppt_x"/>
                                          </p:val>
                                        </p:tav>
                                      </p:tavLst>
                                    </p:anim>
                                    <p:anim calcmode="lin" valueType="num">
                                      <p:cBhvr>
                                        <p:cTn id="40" dur="500" fill="hold"/>
                                        <p:tgtEl>
                                          <p:spTgt spid="17411">
                                            <p:txEl>
                                              <p:pRg st="4" end="4"/>
                                            </p:txEl>
                                          </p:spTgt>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17411">
                                            <p:txEl>
                                              <p:pRg st="5" end="5"/>
                                            </p:txEl>
                                          </p:spTgt>
                                        </p:tgtEl>
                                        <p:attrNameLst>
                                          <p:attrName>style.visibility</p:attrName>
                                        </p:attrNameLst>
                                      </p:cBhvr>
                                      <p:to>
                                        <p:strVal val="visible"/>
                                      </p:to>
                                    </p:set>
                                    <p:anim calcmode="lin" valueType="num">
                                      <p:cBhvr>
                                        <p:cTn id="45" dur="500" fill="hold"/>
                                        <p:tgtEl>
                                          <p:spTgt spid="17411">
                                            <p:txEl>
                                              <p:pRg st="5" end="5"/>
                                            </p:txEl>
                                          </p:spTgt>
                                        </p:tgtEl>
                                        <p:attrNameLst>
                                          <p:attrName>ppt_w</p:attrName>
                                        </p:attrNameLst>
                                      </p:cBhvr>
                                      <p:tavLst>
                                        <p:tav tm="0">
                                          <p:val>
                                            <p:fltVal val="0"/>
                                          </p:val>
                                        </p:tav>
                                        <p:tav tm="100000">
                                          <p:val>
                                            <p:strVal val="#ppt_w"/>
                                          </p:val>
                                        </p:tav>
                                      </p:tavLst>
                                    </p:anim>
                                    <p:anim calcmode="lin" valueType="num">
                                      <p:cBhvr>
                                        <p:cTn id="46" dur="500" fill="hold"/>
                                        <p:tgtEl>
                                          <p:spTgt spid="17411">
                                            <p:txEl>
                                              <p:pRg st="5" end="5"/>
                                            </p:txEl>
                                          </p:spTgt>
                                        </p:tgtEl>
                                        <p:attrNameLst>
                                          <p:attrName>ppt_h</p:attrName>
                                        </p:attrNameLst>
                                      </p:cBhvr>
                                      <p:tavLst>
                                        <p:tav tm="0">
                                          <p:val>
                                            <p:fltVal val="0"/>
                                          </p:val>
                                        </p:tav>
                                        <p:tav tm="100000">
                                          <p:val>
                                            <p:strVal val="#ppt_h"/>
                                          </p:val>
                                        </p:tav>
                                      </p:tavLst>
                                    </p:anim>
                                    <p:anim calcmode="lin" valueType="num">
                                      <p:cBhvr>
                                        <p:cTn id="47" dur="500" fill="hold"/>
                                        <p:tgtEl>
                                          <p:spTgt spid="17411">
                                            <p:txEl>
                                              <p:pRg st="5" end="5"/>
                                            </p:txEl>
                                          </p:spTgt>
                                        </p:tgtEl>
                                        <p:attrNameLst>
                                          <p:attrName>ppt_x</p:attrName>
                                        </p:attrNameLst>
                                      </p:cBhvr>
                                      <p:tavLst>
                                        <p:tav tm="0">
                                          <p:val>
                                            <p:fltVal val="0.5"/>
                                          </p:val>
                                        </p:tav>
                                        <p:tav tm="100000">
                                          <p:val>
                                            <p:strVal val="#ppt_x"/>
                                          </p:val>
                                        </p:tav>
                                      </p:tavLst>
                                    </p:anim>
                                    <p:anim calcmode="lin" valueType="num">
                                      <p:cBhvr>
                                        <p:cTn id="48" dur="500" fill="hold"/>
                                        <p:tgtEl>
                                          <p:spTgt spid="17411">
                                            <p:txEl>
                                              <p:pRg st="5" end="5"/>
                                            </p:txEl>
                                          </p:spTgt>
                                        </p:tgtEl>
                                        <p:attrNameLst>
                                          <p:attrName>ppt_y</p:attrName>
                                        </p:attrNameLst>
                                      </p:cBhvr>
                                      <p:tavLst>
                                        <p:tav tm="0">
                                          <p:val>
                                            <p:fltVal val="0.5"/>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528" fill="hold" grpId="0" nodeType="clickEffect">
                                  <p:stCondLst>
                                    <p:cond delay="0"/>
                                  </p:stCondLst>
                                  <p:childTnLst>
                                    <p:set>
                                      <p:cBhvr>
                                        <p:cTn id="52" dur="1" fill="hold">
                                          <p:stCondLst>
                                            <p:cond delay="0"/>
                                          </p:stCondLst>
                                        </p:cTn>
                                        <p:tgtEl>
                                          <p:spTgt spid="17411">
                                            <p:txEl>
                                              <p:pRg st="6" end="6"/>
                                            </p:txEl>
                                          </p:spTgt>
                                        </p:tgtEl>
                                        <p:attrNameLst>
                                          <p:attrName>style.visibility</p:attrName>
                                        </p:attrNameLst>
                                      </p:cBhvr>
                                      <p:to>
                                        <p:strVal val="visible"/>
                                      </p:to>
                                    </p:set>
                                    <p:anim calcmode="lin" valueType="num">
                                      <p:cBhvr>
                                        <p:cTn id="53" dur="500" fill="hold"/>
                                        <p:tgtEl>
                                          <p:spTgt spid="17411">
                                            <p:txEl>
                                              <p:pRg st="6" end="6"/>
                                            </p:txEl>
                                          </p:spTgt>
                                        </p:tgtEl>
                                        <p:attrNameLst>
                                          <p:attrName>ppt_w</p:attrName>
                                        </p:attrNameLst>
                                      </p:cBhvr>
                                      <p:tavLst>
                                        <p:tav tm="0">
                                          <p:val>
                                            <p:fltVal val="0"/>
                                          </p:val>
                                        </p:tav>
                                        <p:tav tm="100000">
                                          <p:val>
                                            <p:strVal val="#ppt_w"/>
                                          </p:val>
                                        </p:tav>
                                      </p:tavLst>
                                    </p:anim>
                                    <p:anim calcmode="lin" valueType="num">
                                      <p:cBhvr>
                                        <p:cTn id="54" dur="500" fill="hold"/>
                                        <p:tgtEl>
                                          <p:spTgt spid="17411">
                                            <p:txEl>
                                              <p:pRg st="6" end="6"/>
                                            </p:txEl>
                                          </p:spTgt>
                                        </p:tgtEl>
                                        <p:attrNameLst>
                                          <p:attrName>ppt_h</p:attrName>
                                        </p:attrNameLst>
                                      </p:cBhvr>
                                      <p:tavLst>
                                        <p:tav tm="0">
                                          <p:val>
                                            <p:fltVal val="0"/>
                                          </p:val>
                                        </p:tav>
                                        <p:tav tm="100000">
                                          <p:val>
                                            <p:strVal val="#ppt_h"/>
                                          </p:val>
                                        </p:tav>
                                      </p:tavLst>
                                    </p:anim>
                                    <p:anim calcmode="lin" valueType="num">
                                      <p:cBhvr>
                                        <p:cTn id="55" dur="500" fill="hold"/>
                                        <p:tgtEl>
                                          <p:spTgt spid="17411">
                                            <p:txEl>
                                              <p:pRg st="6" end="6"/>
                                            </p:txEl>
                                          </p:spTgt>
                                        </p:tgtEl>
                                        <p:attrNameLst>
                                          <p:attrName>ppt_x</p:attrName>
                                        </p:attrNameLst>
                                      </p:cBhvr>
                                      <p:tavLst>
                                        <p:tav tm="0">
                                          <p:val>
                                            <p:fltVal val="0.5"/>
                                          </p:val>
                                        </p:tav>
                                        <p:tav tm="100000">
                                          <p:val>
                                            <p:strVal val="#ppt_x"/>
                                          </p:val>
                                        </p:tav>
                                      </p:tavLst>
                                    </p:anim>
                                    <p:anim calcmode="lin" valueType="num">
                                      <p:cBhvr>
                                        <p:cTn id="56" dur="500" fill="hold"/>
                                        <p:tgtEl>
                                          <p:spTgt spid="17411">
                                            <p:txEl>
                                              <p:pRg st="6" end="6"/>
                                            </p:txEl>
                                          </p:spTgt>
                                        </p:tgtEl>
                                        <p:attrNameLst>
                                          <p:attrName>ppt_y</p:attrName>
                                        </p:attrNameLst>
                                      </p:cBhvr>
                                      <p:tavLst>
                                        <p:tav tm="0">
                                          <p:val>
                                            <p:fltVal val="0.5"/>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528" fill="hold" grpId="0" nodeType="clickEffect">
                                  <p:stCondLst>
                                    <p:cond delay="0"/>
                                  </p:stCondLst>
                                  <p:childTnLst>
                                    <p:set>
                                      <p:cBhvr>
                                        <p:cTn id="60" dur="1" fill="hold">
                                          <p:stCondLst>
                                            <p:cond delay="0"/>
                                          </p:stCondLst>
                                        </p:cTn>
                                        <p:tgtEl>
                                          <p:spTgt spid="17411">
                                            <p:txEl>
                                              <p:pRg st="7" end="7"/>
                                            </p:txEl>
                                          </p:spTgt>
                                        </p:tgtEl>
                                        <p:attrNameLst>
                                          <p:attrName>style.visibility</p:attrName>
                                        </p:attrNameLst>
                                      </p:cBhvr>
                                      <p:to>
                                        <p:strVal val="visible"/>
                                      </p:to>
                                    </p:set>
                                    <p:anim calcmode="lin" valueType="num">
                                      <p:cBhvr>
                                        <p:cTn id="61" dur="500" fill="hold"/>
                                        <p:tgtEl>
                                          <p:spTgt spid="17411">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17411">
                                            <p:txEl>
                                              <p:pRg st="7" end="7"/>
                                            </p:txEl>
                                          </p:spTgt>
                                        </p:tgtEl>
                                        <p:attrNameLst>
                                          <p:attrName>ppt_h</p:attrName>
                                        </p:attrNameLst>
                                      </p:cBhvr>
                                      <p:tavLst>
                                        <p:tav tm="0">
                                          <p:val>
                                            <p:fltVal val="0"/>
                                          </p:val>
                                        </p:tav>
                                        <p:tav tm="100000">
                                          <p:val>
                                            <p:strVal val="#ppt_h"/>
                                          </p:val>
                                        </p:tav>
                                      </p:tavLst>
                                    </p:anim>
                                    <p:anim calcmode="lin" valueType="num">
                                      <p:cBhvr>
                                        <p:cTn id="63" dur="500" fill="hold"/>
                                        <p:tgtEl>
                                          <p:spTgt spid="17411">
                                            <p:txEl>
                                              <p:pRg st="7" end="7"/>
                                            </p:txEl>
                                          </p:spTgt>
                                        </p:tgtEl>
                                        <p:attrNameLst>
                                          <p:attrName>ppt_x</p:attrName>
                                        </p:attrNameLst>
                                      </p:cBhvr>
                                      <p:tavLst>
                                        <p:tav tm="0">
                                          <p:val>
                                            <p:fltVal val="0.5"/>
                                          </p:val>
                                        </p:tav>
                                        <p:tav tm="100000">
                                          <p:val>
                                            <p:strVal val="#ppt_x"/>
                                          </p:val>
                                        </p:tav>
                                      </p:tavLst>
                                    </p:anim>
                                    <p:anim calcmode="lin" valueType="num">
                                      <p:cBhvr>
                                        <p:cTn id="64" dur="500" fill="hold"/>
                                        <p:tgtEl>
                                          <p:spTgt spid="17411">
                                            <p:txEl>
                                              <p:pRg st="7" end="7"/>
                                            </p:txEl>
                                          </p:spTgt>
                                        </p:tgtEl>
                                        <p:attrNameLst>
                                          <p:attrName>ppt_y</p:attrName>
                                        </p:attrNameLst>
                                      </p:cBhvr>
                                      <p:tavLst>
                                        <p:tav tm="0">
                                          <p:val>
                                            <p:fltVal val="0.5"/>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3" presetClass="entr" presetSubtype="528" fill="hold" grpId="0" nodeType="clickEffect">
                                  <p:stCondLst>
                                    <p:cond delay="0"/>
                                  </p:stCondLst>
                                  <p:childTnLst>
                                    <p:set>
                                      <p:cBhvr>
                                        <p:cTn id="68" dur="1" fill="hold">
                                          <p:stCondLst>
                                            <p:cond delay="0"/>
                                          </p:stCondLst>
                                        </p:cTn>
                                        <p:tgtEl>
                                          <p:spTgt spid="17411">
                                            <p:txEl>
                                              <p:pRg st="8" end="8"/>
                                            </p:txEl>
                                          </p:spTgt>
                                        </p:tgtEl>
                                        <p:attrNameLst>
                                          <p:attrName>style.visibility</p:attrName>
                                        </p:attrNameLst>
                                      </p:cBhvr>
                                      <p:to>
                                        <p:strVal val="visible"/>
                                      </p:to>
                                    </p:set>
                                    <p:anim calcmode="lin" valueType="num">
                                      <p:cBhvr>
                                        <p:cTn id="69" dur="500" fill="hold"/>
                                        <p:tgtEl>
                                          <p:spTgt spid="17411">
                                            <p:txEl>
                                              <p:pRg st="8" end="8"/>
                                            </p:txEl>
                                          </p:spTgt>
                                        </p:tgtEl>
                                        <p:attrNameLst>
                                          <p:attrName>ppt_w</p:attrName>
                                        </p:attrNameLst>
                                      </p:cBhvr>
                                      <p:tavLst>
                                        <p:tav tm="0">
                                          <p:val>
                                            <p:fltVal val="0"/>
                                          </p:val>
                                        </p:tav>
                                        <p:tav tm="100000">
                                          <p:val>
                                            <p:strVal val="#ppt_w"/>
                                          </p:val>
                                        </p:tav>
                                      </p:tavLst>
                                    </p:anim>
                                    <p:anim calcmode="lin" valueType="num">
                                      <p:cBhvr>
                                        <p:cTn id="70" dur="500" fill="hold"/>
                                        <p:tgtEl>
                                          <p:spTgt spid="17411">
                                            <p:txEl>
                                              <p:pRg st="8" end="8"/>
                                            </p:txEl>
                                          </p:spTgt>
                                        </p:tgtEl>
                                        <p:attrNameLst>
                                          <p:attrName>ppt_h</p:attrName>
                                        </p:attrNameLst>
                                      </p:cBhvr>
                                      <p:tavLst>
                                        <p:tav tm="0">
                                          <p:val>
                                            <p:fltVal val="0"/>
                                          </p:val>
                                        </p:tav>
                                        <p:tav tm="100000">
                                          <p:val>
                                            <p:strVal val="#ppt_h"/>
                                          </p:val>
                                        </p:tav>
                                      </p:tavLst>
                                    </p:anim>
                                    <p:anim calcmode="lin" valueType="num">
                                      <p:cBhvr>
                                        <p:cTn id="71" dur="500" fill="hold"/>
                                        <p:tgtEl>
                                          <p:spTgt spid="17411">
                                            <p:txEl>
                                              <p:pRg st="8" end="8"/>
                                            </p:txEl>
                                          </p:spTgt>
                                        </p:tgtEl>
                                        <p:attrNameLst>
                                          <p:attrName>ppt_x</p:attrName>
                                        </p:attrNameLst>
                                      </p:cBhvr>
                                      <p:tavLst>
                                        <p:tav tm="0">
                                          <p:val>
                                            <p:fltVal val="0.5"/>
                                          </p:val>
                                        </p:tav>
                                        <p:tav tm="100000">
                                          <p:val>
                                            <p:strVal val="#ppt_x"/>
                                          </p:val>
                                        </p:tav>
                                      </p:tavLst>
                                    </p:anim>
                                    <p:anim calcmode="lin" valueType="num">
                                      <p:cBhvr>
                                        <p:cTn id="72" dur="500" fill="hold"/>
                                        <p:tgtEl>
                                          <p:spTgt spid="17411">
                                            <p:txEl>
                                              <p:pRg st="8" end="8"/>
                                            </p:txEl>
                                          </p:spTgt>
                                        </p:tgtEl>
                                        <p:attrNameLst>
                                          <p:attrName>ppt_y</p:attrName>
                                        </p:attrNameLst>
                                      </p:cBhvr>
                                      <p:tavLst>
                                        <p:tav tm="0">
                                          <p:val>
                                            <p:fltVal val="0.5"/>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3" presetClass="entr" presetSubtype="528" fill="hold" grpId="0" nodeType="clickEffect">
                                  <p:stCondLst>
                                    <p:cond delay="0"/>
                                  </p:stCondLst>
                                  <p:childTnLst>
                                    <p:set>
                                      <p:cBhvr>
                                        <p:cTn id="76" dur="1" fill="hold">
                                          <p:stCondLst>
                                            <p:cond delay="0"/>
                                          </p:stCondLst>
                                        </p:cTn>
                                        <p:tgtEl>
                                          <p:spTgt spid="17411">
                                            <p:txEl>
                                              <p:pRg st="9" end="9"/>
                                            </p:txEl>
                                          </p:spTgt>
                                        </p:tgtEl>
                                        <p:attrNameLst>
                                          <p:attrName>style.visibility</p:attrName>
                                        </p:attrNameLst>
                                      </p:cBhvr>
                                      <p:to>
                                        <p:strVal val="visible"/>
                                      </p:to>
                                    </p:set>
                                    <p:anim calcmode="lin" valueType="num">
                                      <p:cBhvr>
                                        <p:cTn id="77" dur="500" fill="hold"/>
                                        <p:tgtEl>
                                          <p:spTgt spid="17411">
                                            <p:txEl>
                                              <p:pRg st="9" end="9"/>
                                            </p:txEl>
                                          </p:spTgt>
                                        </p:tgtEl>
                                        <p:attrNameLst>
                                          <p:attrName>ppt_w</p:attrName>
                                        </p:attrNameLst>
                                      </p:cBhvr>
                                      <p:tavLst>
                                        <p:tav tm="0">
                                          <p:val>
                                            <p:fltVal val="0"/>
                                          </p:val>
                                        </p:tav>
                                        <p:tav tm="100000">
                                          <p:val>
                                            <p:strVal val="#ppt_w"/>
                                          </p:val>
                                        </p:tav>
                                      </p:tavLst>
                                    </p:anim>
                                    <p:anim calcmode="lin" valueType="num">
                                      <p:cBhvr>
                                        <p:cTn id="78" dur="500" fill="hold"/>
                                        <p:tgtEl>
                                          <p:spTgt spid="17411">
                                            <p:txEl>
                                              <p:pRg st="9" end="9"/>
                                            </p:txEl>
                                          </p:spTgt>
                                        </p:tgtEl>
                                        <p:attrNameLst>
                                          <p:attrName>ppt_h</p:attrName>
                                        </p:attrNameLst>
                                      </p:cBhvr>
                                      <p:tavLst>
                                        <p:tav tm="0">
                                          <p:val>
                                            <p:fltVal val="0"/>
                                          </p:val>
                                        </p:tav>
                                        <p:tav tm="100000">
                                          <p:val>
                                            <p:strVal val="#ppt_h"/>
                                          </p:val>
                                        </p:tav>
                                      </p:tavLst>
                                    </p:anim>
                                    <p:anim calcmode="lin" valueType="num">
                                      <p:cBhvr>
                                        <p:cTn id="79" dur="500" fill="hold"/>
                                        <p:tgtEl>
                                          <p:spTgt spid="17411">
                                            <p:txEl>
                                              <p:pRg st="9" end="9"/>
                                            </p:txEl>
                                          </p:spTgt>
                                        </p:tgtEl>
                                        <p:attrNameLst>
                                          <p:attrName>ppt_x</p:attrName>
                                        </p:attrNameLst>
                                      </p:cBhvr>
                                      <p:tavLst>
                                        <p:tav tm="0">
                                          <p:val>
                                            <p:fltVal val="0.5"/>
                                          </p:val>
                                        </p:tav>
                                        <p:tav tm="100000">
                                          <p:val>
                                            <p:strVal val="#ppt_x"/>
                                          </p:val>
                                        </p:tav>
                                      </p:tavLst>
                                    </p:anim>
                                    <p:anim calcmode="lin" valueType="num">
                                      <p:cBhvr>
                                        <p:cTn id="80" dur="500" fill="hold"/>
                                        <p:tgtEl>
                                          <p:spTgt spid="17411">
                                            <p:txEl>
                                              <p:pRg st="9" end="9"/>
                                            </p:txEl>
                                          </p:spTgt>
                                        </p:tgtEl>
                                        <p:attrNameLst>
                                          <p:attrName>ppt_y</p:attrName>
                                        </p:attrNameLst>
                                      </p:cBhvr>
                                      <p:tavLst>
                                        <p:tav tm="0">
                                          <p:val>
                                            <p:fltVal val="0.5"/>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3" presetClass="entr" presetSubtype="528" fill="hold" grpId="0" nodeType="clickEffect">
                                  <p:stCondLst>
                                    <p:cond delay="0"/>
                                  </p:stCondLst>
                                  <p:childTnLst>
                                    <p:set>
                                      <p:cBhvr>
                                        <p:cTn id="84" dur="1" fill="hold">
                                          <p:stCondLst>
                                            <p:cond delay="0"/>
                                          </p:stCondLst>
                                        </p:cTn>
                                        <p:tgtEl>
                                          <p:spTgt spid="17411">
                                            <p:txEl>
                                              <p:pRg st="10" end="10"/>
                                            </p:txEl>
                                          </p:spTgt>
                                        </p:tgtEl>
                                        <p:attrNameLst>
                                          <p:attrName>style.visibility</p:attrName>
                                        </p:attrNameLst>
                                      </p:cBhvr>
                                      <p:to>
                                        <p:strVal val="visible"/>
                                      </p:to>
                                    </p:set>
                                    <p:anim calcmode="lin" valueType="num">
                                      <p:cBhvr>
                                        <p:cTn id="85" dur="500" fill="hold"/>
                                        <p:tgtEl>
                                          <p:spTgt spid="17411">
                                            <p:txEl>
                                              <p:pRg st="10" end="10"/>
                                            </p:txEl>
                                          </p:spTgt>
                                        </p:tgtEl>
                                        <p:attrNameLst>
                                          <p:attrName>ppt_w</p:attrName>
                                        </p:attrNameLst>
                                      </p:cBhvr>
                                      <p:tavLst>
                                        <p:tav tm="0">
                                          <p:val>
                                            <p:fltVal val="0"/>
                                          </p:val>
                                        </p:tav>
                                        <p:tav tm="100000">
                                          <p:val>
                                            <p:strVal val="#ppt_w"/>
                                          </p:val>
                                        </p:tav>
                                      </p:tavLst>
                                    </p:anim>
                                    <p:anim calcmode="lin" valueType="num">
                                      <p:cBhvr>
                                        <p:cTn id="86" dur="500" fill="hold"/>
                                        <p:tgtEl>
                                          <p:spTgt spid="17411">
                                            <p:txEl>
                                              <p:pRg st="10" end="10"/>
                                            </p:txEl>
                                          </p:spTgt>
                                        </p:tgtEl>
                                        <p:attrNameLst>
                                          <p:attrName>ppt_h</p:attrName>
                                        </p:attrNameLst>
                                      </p:cBhvr>
                                      <p:tavLst>
                                        <p:tav tm="0">
                                          <p:val>
                                            <p:fltVal val="0"/>
                                          </p:val>
                                        </p:tav>
                                        <p:tav tm="100000">
                                          <p:val>
                                            <p:strVal val="#ppt_h"/>
                                          </p:val>
                                        </p:tav>
                                      </p:tavLst>
                                    </p:anim>
                                    <p:anim calcmode="lin" valueType="num">
                                      <p:cBhvr>
                                        <p:cTn id="87" dur="500" fill="hold"/>
                                        <p:tgtEl>
                                          <p:spTgt spid="17411">
                                            <p:txEl>
                                              <p:pRg st="10" end="10"/>
                                            </p:txEl>
                                          </p:spTgt>
                                        </p:tgtEl>
                                        <p:attrNameLst>
                                          <p:attrName>ppt_x</p:attrName>
                                        </p:attrNameLst>
                                      </p:cBhvr>
                                      <p:tavLst>
                                        <p:tav tm="0">
                                          <p:val>
                                            <p:fltVal val="0.5"/>
                                          </p:val>
                                        </p:tav>
                                        <p:tav tm="100000">
                                          <p:val>
                                            <p:strVal val="#ppt_x"/>
                                          </p:val>
                                        </p:tav>
                                      </p:tavLst>
                                    </p:anim>
                                    <p:anim calcmode="lin" valueType="num">
                                      <p:cBhvr>
                                        <p:cTn id="88" dur="500" fill="hold"/>
                                        <p:tgtEl>
                                          <p:spTgt spid="17411">
                                            <p:txEl>
                                              <p:pRg st="10" end="10"/>
                                            </p:txEl>
                                          </p:spTgt>
                                        </p:tgtEl>
                                        <p:attrNameLst>
                                          <p:attrName>ppt_y</p:attrName>
                                        </p:attrNameLst>
                                      </p:cBhvr>
                                      <p:tavLst>
                                        <p:tav tm="0">
                                          <p:val>
                                            <p:fltVal val="0.5"/>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3" presetClass="entr" presetSubtype="528" fill="hold" grpId="0" nodeType="clickEffect">
                                  <p:stCondLst>
                                    <p:cond delay="0"/>
                                  </p:stCondLst>
                                  <p:childTnLst>
                                    <p:set>
                                      <p:cBhvr>
                                        <p:cTn id="92" dur="1" fill="hold">
                                          <p:stCondLst>
                                            <p:cond delay="0"/>
                                          </p:stCondLst>
                                        </p:cTn>
                                        <p:tgtEl>
                                          <p:spTgt spid="17411">
                                            <p:txEl>
                                              <p:pRg st="11" end="11"/>
                                            </p:txEl>
                                          </p:spTgt>
                                        </p:tgtEl>
                                        <p:attrNameLst>
                                          <p:attrName>style.visibility</p:attrName>
                                        </p:attrNameLst>
                                      </p:cBhvr>
                                      <p:to>
                                        <p:strVal val="visible"/>
                                      </p:to>
                                    </p:set>
                                    <p:anim calcmode="lin" valueType="num">
                                      <p:cBhvr>
                                        <p:cTn id="93" dur="500" fill="hold"/>
                                        <p:tgtEl>
                                          <p:spTgt spid="17411">
                                            <p:txEl>
                                              <p:pRg st="11" end="11"/>
                                            </p:txEl>
                                          </p:spTgt>
                                        </p:tgtEl>
                                        <p:attrNameLst>
                                          <p:attrName>ppt_w</p:attrName>
                                        </p:attrNameLst>
                                      </p:cBhvr>
                                      <p:tavLst>
                                        <p:tav tm="0">
                                          <p:val>
                                            <p:fltVal val="0"/>
                                          </p:val>
                                        </p:tav>
                                        <p:tav tm="100000">
                                          <p:val>
                                            <p:strVal val="#ppt_w"/>
                                          </p:val>
                                        </p:tav>
                                      </p:tavLst>
                                    </p:anim>
                                    <p:anim calcmode="lin" valueType="num">
                                      <p:cBhvr>
                                        <p:cTn id="94" dur="500" fill="hold"/>
                                        <p:tgtEl>
                                          <p:spTgt spid="17411">
                                            <p:txEl>
                                              <p:pRg st="11" end="11"/>
                                            </p:txEl>
                                          </p:spTgt>
                                        </p:tgtEl>
                                        <p:attrNameLst>
                                          <p:attrName>ppt_h</p:attrName>
                                        </p:attrNameLst>
                                      </p:cBhvr>
                                      <p:tavLst>
                                        <p:tav tm="0">
                                          <p:val>
                                            <p:fltVal val="0"/>
                                          </p:val>
                                        </p:tav>
                                        <p:tav tm="100000">
                                          <p:val>
                                            <p:strVal val="#ppt_h"/>
                                          </p:val>
                                        </p:tav>
                                      </p:tavLst>
                                    </p:anim>
                                    <p:anim calcmode="lin" valueType="num">
                                      <p:cBhvr>
                                        <p:cTn id="95" dur="500" fill="hold"/>
                                        <p:tgtEl>
                                          <p:spTgt spid="17411">
                                            <p:txEl>
                                              <p:pRg st="11" end="11"/>
                                            </p:txEl>
                                          </p:spTgt>
                                        </p:tgtEl>
                                        <p:attrNameLst>
                                          <p:attrName>ppt_x</p:attrName>
                                        </p:attrNameLst>
                                      </p:cBhvr>
                                      <p:tavLst>
                                        <p:tav tm="0">
                                          <p:val>
                                            <p:fltVal val="0.5"/>
                                          </p:val>
                                        </p:tav>
                                        <p:tav tm="100000">
                                          <p:val>
                                            <p:strVal val="#ppt_x"/>
                                          </p:val>
                                        </p:tav>
                                      </p:tavLst>
                                    </p:anim>
                                    <p:anim calcmode="lin" valueType="num">
                                      <p:cBhvr>
                                        <p:cTn id="96" dur="500" fill="hold"/>
                                        <p:tgtEl>
                                          <p:spTgt spid="17411">
                                            <p:txEl>
                                              <p:pRg st="11" end="11"/>
                                            </p:txEl>
                                          </p:spTgt>
                                        </p:tgtEl>
                                        <p:attrNameLst>
                                          <p:attrName>ppt_y</p:attrName>
                                        </p:attrNameLst>
                                      </p:cBhvr>
                                      <p:tavLst>
                                        <p:tav tm="0">
                                          <p:val>
                                            <p:fltVal val="0.5"/>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3" presetClass="entr" presetSubtype="528" fill="hold" grpId="0" nodeType="clickEffect">
                                  <p:stCondLst>
                                    <p:cond delay="0"/>
                                  </p:stCondLst>
                                  <p:childTnLst>
                                    <p:set>
                                      <p:cBhvr>
                                        <p:cTn id="100" dur="1" fill="hold">
                                          <p:stCondLst>
                                            <p:cond delay="0"/>
                                          </p:stCondLst>
                                        </p:cTn>
                                        <p:tgtEl>
                                          <p:spTgt spid="17411">
                                            <p:txEl>
                                              <p:pRg st="12" end="12"/>
                                            </p:txEl>
                                          </p:spTgt>
                                        </p:tgtEl>
                                        <p:attrNameLst>
                                          <p:attrName>style.visibility</p:attrName>
                                        </p:attrNameLst>
                                      </p:cBhvr>
                                      <p:to>
                                        <p:strVal val="visible"/>
                                      </p:to>
                                    </p:set>
                                    <p:anim calcmode="lin" valueType="num">
                                      <p:cBhvr>
                                        <p:cTn id="101" dur="500" fill="hold"/>
                                        <p:tgtEl>
                                          <p:spTgt spid="17411">
                                            <p:txEl>
                                              <p:pRg st="12" end="12"/>
                                            </p:txEl>
                                          </p:spTgt>
                                        </p:tgtEl>
                                        <p:attrNameLst>
                                          <p:attrName>ppt_w</p:attrName>
                                        </p:attrNameLst>
                                      </p:cBhvr>
                                      <p:tavLst>
                                        <p:tav tm="0">
                                          <p:val>
                                            <p:fltVal val="0"/>
                                          </p:val>
                                        </p:tav>
                                        <p:tav tm="100000">
                                          <p:val>
                                            <p:strVal val="#ppt_w"/>
                                          </p:val>
                                        </p:tav>
                                      </p:tavLst>
                                    </p:anim>
                                    <p:anim calcmode="lin" valueType="num">
                                      <p:cBhvr>
                                        <p:cTn id="102" dur="500" fill="hold"/>
                                        <p:tgtEl>
                                          <p:spTgt spid="17411">
                                            <p:txEl>
                                              <p:pRg st="12" end="12"/>
                                            </p:txEl>
                                          </p:spTgt>
                                        </p:tgtEl>
                                        <p:attrNameLst>
                                          <p:attrName>ppt_h</p:attrName>
                                        </p:attrNameLst>
                                      </p:cBhvr>
                                      <p:tavLst>
                                        <p:tav tm="0">
                                          <p:val>
                                            <p:fltVal val="0"/>
                                          </p:val>
                                        </p:tav>
                                        <p:tav tm="100000">
                                          <p:val>
                                            <p:strVal val="#ppt_h"/>
                                          </p:val>
                                        </p:tav>
                                      </p:tavLst>
                                    </p:anim>
                                    <p:anim calcmode="lin" valueType="num">
                                      <p:cBhvr>
                                        <p:cTn id="103" dur="500" fill="hold"/>
                                        <p:tgtEl>
                                          <p:spTgt spid="17411">
                                            <p:txEl>
                                              <p:pRg st="12" end="12"/>
                                            </p:txEl>
                                          </p:spTgt>
                                        </p:tgtEl>
                                        <p:attrNameLst>
                                          <p:attrName>ppt_x</p:attrName>
                                        </p:attrNameLst>
                                      </p:cBhvr>
                                      <p:tavLst>
                                        <p:tav tm="0">
                                          <p:val>
                                            <p:fltVal val="0.5"/>
                                          </p:val>
                                        </p:tav>
                                        <p:tav tm="100000">
                                          <p:val>
                                            <p:strVal val="#ppt_x"/>
                                          </p:val>
                                        </p:tav>
                                      </p:tavLst>
                                    </p:anim>
                                    <p:anim calcmode="lin" valueType="num">
                                      <p:cBhvr>
                                        <p:cTn id="104" dur="500" fill="hold"/>
                                        <p:tgtEl>
                                          <p:spTgt spid="17411">
                                            <p:txEl>
                                              <p:pRg st="12" end="12"/>
                                            </p:txEl>
                                          </p:spTgt>
                                        </p:tgtEl>
                                        <p:attrNameLst>
                                          <p:attrName>ppt_y</p:attrName>
                                        </p:attrNameLst>
                                      </p:cBhvr>
                                      <p:tavLst>
                                        <p:tav tm="0">
                                          <p:val>
                                            <p:fltVal val="0.5"/>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3" presetClass="entr" presetSubtype="528" fill="hold" grpId="0" nodeType="clickEffect">
                                  <p:stCondLst>
                                    <p:cond delay="0"/>
                                  </p:stCondLst>
                                  <p:childTnLst>
                                    <p:set>
                                      <p:cBhvr>
                                        <p:cTn id="108" dur="1" fill="hold">
                                          <p:stCondLst>
                                            <p:cond delay="0"/>
                                          </p:stCondLst>
                                        </p:cTn>
                                        <p:tgtEl>
                                          <p:spTgt spid="17411">
                                            <p:txEl>
                                              <p:pRg st="13" end="13"/>
                                            </p:txEl>
                                          </p:spTgt>
                                        </p:tgtEl>
                                        <p:attrNameLst>
                                          <p:attrName>style.visibility</p:attrName>
                                        </p:attrNameLst>
                                      </p:cBhvr>
                                      <p:to>
                                        <p:strVal val="visible"/>
                                      </p:to>
                                    </p:set>
                                    <p:anim calcmode="lin" valueType="num">
                                      <p:cBhvr>
                                        <p:cTn id="109" dur="500" fill="hold"/>
                                        <p:tgtEl>
                                          <p:spTgt spid="17411">
                                            <p:txEl>
                                              <p:pRg st="13" end="13"/>
                                            </p:txEl>
                                          </p:spTgt>
                                        </p:tgtEl>
                                        <p:attrNameLst>
                                          <p:attrName>ppt_w</p:attrName>
                                        </p:attrNameLst>
                                      </p:cBhvr>
                                      <p:tavLst>
                                        <p:tav tm="0">
                                          <p:val>
                                            <p:fltVal val="0"/>
                                          </p:val>
                                        </p:tav>
                                        <p:tav tm="100000">
                                          <p:val>
                                            <p:strVal val="#ppt_w"/>
                                          </p:val>
                                        </p:tav>
                                      </p:tavLst>
                                    </p:anim>
                                    <p:anim calcmode="lin" valueType="num">
                                      <p:cBhvr>
                                        <p:cTn id="110" dur="500" fill="hold"/>
                                        <p:tgtEl>
                                          <p:spTgt spid="17411">
                                            <p:txEl>
                                              <p:pRg st="13" end="13"/>
                                            </p:txEl>
                                          </p:spTgt>
                                        </p:tgtEl>
                                        <p:attrNameLst>
                                          <p:attrName>ppt_h</p:attrName>
                                        </p:attrNameLst>
                                      </p:cBhvr>
                                      <p:tavLst>
                                        <p:tav tm="0">
                                          <p:val>
                                            <p:fltVal val="0"/>
                                          </p:val>
                                        </p:tav>
                                        <p:tav tm="100000">
                                          <p:val>
                                            <p:strVal val="#ppt_h"/>
                                          </p:val>
                                        </p:tav>
                                      </p:tavLst>
                                    </p:anim>
                                    <p:anim calcmode="lin" valueType="num">
                                      <p:cBhvr>
                                        <p:cTn id="111" dur="500" fill="hold"/>
                                        <p:tgtEl>
                                          <p:spTgt spid="17411">
                                            <p:txEl>
                                              <p:pRg st="13" end="13"/>
                                            </p:txEl>
                                          </p:spTgt>
                                        </p:tgtEl>
                                        <p:attrNameLst>
                                          <p:attrName>ppt_x</p:attrName>
                                        </p:attrNameLst>
                                      </p:cBhvr>
                                      <p:tavLst>
                                        <p:tav tm="0">
                                          <p:val>
                                            <p:fltVal val="0.5"/>
                                          </p:val>
                                        </p:tav>
                                        <p:tav tm="100000">
                                          <p:val>
                                            <p:strVal val="#ppt_x"/>
                                          </p:val>
                                        </p:tav>
                                      </p:tavLst>
                                    </p:anim>
                                    <p:anim calcmode="lin" valueType="num">
                                      <p:cBhvr>
                                        <p:cTn id="112" dur="500" fill="hold"/>
                                        <p:tgtEl>
                                          <p:spTgt spid="17411">
                                            <p:txEl>
                                              <p:pRg st="13" end="1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P spid="17414"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463799" y="2295525"/>
            <a:ext cx="6475228" cy="3519377"/>
          </a:xfrm>
          <a:prstGeom prst="rect">
            <a:avLst/>
          </a:prstGeom>
          <a:ln>
            <a:noFill/>
          </a:ln>
          <a:effectLst>
            <a:softEdge rad="112500"/>
          </a:effectLst>
        </p:spPr>
      </p:pic>
      <p:sp>
        <p:nvSpPr>
          <p:cNvPr id="5" name="Segnaposto testo 1"/>
          <p:cNvSpPr txBox="1">
            <a:spLocks/>
          </p:cNvSpPr>
          <p:nvPr/>
        </p:nvSpPr>
        <p:spPr>
          <a:xfrm>
            <a:off x="643466" y="2295525"/>
            <a:ext cx="8063971" cy="3631142"/>
          </a:xfrm>
          <a:prstGeom prst="rect">
            <a:avLst/>
          </a:prstGeom>
          <a:blipFill>
            <a:blip r:embed="rId4"/>
            <a:tile tx="0" ty="0" sx="100000" sy="100000" flip="none" algn="tl"/>
          </a:blipFill>
        </p:spPr>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fontAlgn="auto" hangingPunct="1">
              <a:lnSpc>
                <a:spcPts val="2892"/>
              </a:lnSpc>
              <a:spcBef>
                <a:spcPts val="0"/>
              </a:spcBef>
              <a:spcAft>
                <a:spcPts val="478"/>
              </a:spcAft>
              <a:tabLst>
                <a:tab pos="3445720" algn="l"/>
                <a:tab pos="7332171" algn="r"/>
              </a:tabLst>
              <a:defRPr/>
            </a:pPr>
            <a:r>
              <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rPr>
              <a:t>Legge n. 300/1970 Statuto dei </a:t>
            </a:r>
            <a:r>
              <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Lavoratori</a:t>
            </a:r>
          </a:p>
          <a:p>
            <a:pPr defTabSz="914400" eaLnBrk="1" fontAlgn="auto" hangingPunct="1">
              <a:lnSpc>
                <a:spcPts val="2892"/>
              </a:lnSpc>
              <a:spcBef>
                <a:spcPts val="0"/>
              </a:spcBef>
              <a:spcAft>
                <a:spcPts val="478"/>
              </a:spcAft>
              <a:tabLst>
                <a:tab pos="3445720" algn="l"/>
                <a:tab pos="7332171" algn="r"/>
              </a:tabLst>
              <a:defRPr/>
            </a:pPr>
            <a:endPar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il diritto dei lavoratori di controllare l’applicazione delle norme</a:t>
            </a:r>
          </a:p>
          <a:p>
            <a:pPr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per </a:t>
            </a: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la prevenzione degli infortuni e delle malattie professionali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e di promuovere la ricerca, l’elaborazione e l’attuazione di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tutte le misure idonee a tutelare la loro </a:t>
            </a: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salute</a:t>
            </a:r>
            <a:endPar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a:t>
            </a:r>
            <a:endParaRPr lang="it-IT" dirty="0"/>
          </a:p>
        </p:txBody>
      </p:sp>
    </p:spTree>
    <p:extLst>
      <p:ext uri="{BB962C8B-B14F-4D97-AF65-F5344CB8AC3E}">
        <p14:creationId xmlns:p14="http://schemas.microsoft.com/office/powerpoint/2010/main" val="3383666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219250" y="2268430"/>
            <a:ext cx="6808331" cy="3687871"/>
          </a:xfrm>
          <a:prstGeom prst="rect">
            <a:avLst/>
          </a:prstGeom>
          <a:ln>
            <a:noFill/>
          </a:ln>
          <a:effectLst>
            <a:softEdge rad="112500"/>
          </a:effectLst>
        </p:spPr>
      </p:pic>
      <p:sp>
        <p:nvSpPr>
          <p:cNvPr id="5" name="Segnaposto testo 1"/>
          <p:cNvSpPr txBox="1">
            <a:spLocks/>
          </p:cNvSpPr>
          <p:nvPr/>
        </p:nvSpPr>
        <p:spPr>
          <a:xfrm>
            <a:off x="496888" y="1978926"/>
            <a:ext cx="8101202" cy="3977375"/>
          </a:xfrm>
          <a:prstGeom prst="rect">
            <a:avLst/>
          </a:prstGeom>
        </p:spPr>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fontAlgn="auto" hangingPunct="1">
              <a:lnSpc>
                <a:spcPts val="2892"/>
              </a:lnSpc>
              <a:spcBef>
                <a:spcPts val="0"/>
              </a:spcBef>
              <a:spcAft>
                <a:spcPts val="478"/>
              </a:spcAft>
              <a:tabLst>
                <a:tab pos="3445720" algn="l"/>
                <a:tab pos="7332171" algn="r"/>
              </a:tabLst>
              <a:defRPr/>
            </a:pPr>
            <a:r>
              <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rPr>
              <a:t>Legge n. 833/1978: Riforma </a:t>
            </a:r>
            <a:r>
              <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Sanitaria</a:t>
            </a:r>
          </a:p>
          <a:p>
            <a:pPr defTabSz="914400" eaLnBrk="1" fontAlgn="auto" hangingPunct="1">
              <a:lnSpc>
                <a:spcPts val="2892"/>
              </a:lnSpc>
              <a:spcBef>
                <a:spcPts val="0"/>
              </a:spcBef>
              <a:spcAft>
                <a:spcPts val="478"/>
              </a:spcAft>
              <a:tabLst>
                <a:tab pos="3445720" algn="l"/>
                <a:tab pos="7332171" algn="r"/>
              </a:tabLst>
              <a:defRPr/>
            </a:pPr>
            <a:endPar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trasferisce la maggior parte dei compiti di vigilanza e di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controllo dall’Ispettorato del Lavoro alle strutture periferiche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delle ULSS (Servizi Territoriali di Prevenzione)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Circolari Ministeriali sulle lavorazioni con ammine aromatiche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DPR 962/82 sulle lavorazioni con cloruro vinile monomero</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DPR 175/78 sui rischi industriali rilevanti (Direttiva Seveso)</a:t>
            </a:r>
          </a:p>
          <a:p>
            <a:pPr>
              <a:defRPr/>
            </a:pPr>
            <a:endParaRPr lang="it-IT" dirty="0"/>
          </a:p>
        </p:txBody>
      </p:sp>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p>
        </p:txBody>
      </p:sp>
    </p:spTree>
    <p:extLst>
      <p:ext uri="{BB962C8B-B14F-4D97-AF65-F5344CB8AC3E}">
        <p14:creationId xmlns:p14="http://schemas.microsoft.com/office/powerpoint/2010/main" val="23427784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404939"/>
            <a:ext cx="6096000" cy="4048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egnaposto contenuto 2"/>
          <p:cNvSpPr>
            <a:spLocks noGrp="1"/>
          </p:cNvSpPr>
          <p:nvPr>
            <p:ph idx="1"/>
          </p:nvPr>
        </p:nvSpPr>
        <p:spPr>
          <a:xfrm>
            <a:off x="1463041" y="3050697"/>
            <a:ext cx="6196405" cy="2672372"/>
          </a:xfrm>
        </p:spPr>
        <p:txBody>
          <a:bodyPr/>
          <a:lstStyle/>
          <a:p>
            <a:pPr marL="0" indent="0" algn="ctr">
              <a:buNone/>
            </a:pPr>
            <a:r>
              <a:rPr lang="it-IT" altLang="it-IT" sz="2500" dirty="0">
                <a:solidFill>
                  <a:srgbClr val="647A9F"/>
                </a:solidFill>
                <a:latin typeface="Tahoma" pitchFamily="34" charset="0"/>
                <a:cs typeface="Tahoma" pitchFamily="34" charset="0"/>
              </a:rPr>
              <a:t>Filosofia della prevenzione</a:t>
            </a:r>
          </a:p>
        </p:txBody>
      </p:sp>
      <p:sp>
        <p:nvSpPr>
          <p:cNvPr id="2" name="Segnaposto piè di pagina 1"/>
          <p:cNvSpPr>
            <a:spLocks noGrp="1"/>
          </p:cNvSpPr>
          <p:nvPr>
            <p:ph type="ftr" sz="quarter" idx="11"/>
          </p:nvPr>
        </p:nvSpPr>
        <p:spPr/>
        <p:txBody>
          <a:bodyPr/>
          <a:lstStyle/>
          <a:p>
            <a:pPr>
              <a:defRPr/>
            </a:pPr>
            <a:r>
              <a:rPr lang="it-IT" dirty="0" smtClean="0"/>
              <a:t>Giuseppe Renato Croce</a:t>
            </a:r>
            <a:endParaRPr lang="it-IT" dirty="0"/>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14</a:t>
            </a:fld>
            <a:endParaRPr lang="it-IT"/>
          </a:p>
        </p:txBody>
      </p:sp>
    </p:spTree>
    <p:extLst>
      <p:ext uri="{BB962C8B-B14F-4D97-AF65-F5344CB8AC3E}">
        <p14:creationId xmlns:p14="http://schemas.microsoft.com/office/powerpoint/2010/main" val="3087451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50" y="2130144"/>
            <a:ext cx="7679342" cy="4615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747" name="Segnaposto testo 2"/>
          <p:cNvSpPr>
            <a:spLocks noGrp="1"/>
          </p:cNvSpPr>
          <p:nvPr>
            <p:ph type="body" sz="quarter" idx="12"/>
          </p:nvPr>
        </p:nvSpPr>
        <p:spPr bwMode="auto">
          <a:xfrm>
            <a:off x="241300" y="941388"/>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a:solidFill>
                  <a:schemeClr val="tx1"/>
                </a:solidFill>
                <a:latin typeface="Tahoma" pitchFamily="34" charset="0"/>
                <a:ea typeface="+mn-ea"/>
                <a:cs typeface="Tahoma" pitchFamily="34" charset="0"/>
              </a:rPr>
              <a:t>Filosofia della prevenzione</a:t>
            </a:r>
          </a:p>
        </p:txBody>
      </p:sp>
      <p:sp>
        <p:nvSpPr>
          <p:cNvPr id="2" name="Rettangolo 1"/>
          <p:cNvSpPr/>
          <p:nvPr/>
        </p:nvSpPr>
        <p:spPr>
          <a:xfrm>
            <a:off x="97255" y="1367555"/>
            <a:ext cx="8928212" cy="4370427"/>
          </a:xfrm>
          <a:prstGeom prst="rect">
            <a:avLst/>
          </a:prstGeom>
        </p:spPr>
        <p:txBody>
          <a:bodyPr wrap="square">
            <a:spAutoFit/>
          </a:bodyPr>
          <a:lstStyle/>
          <a:p>
            <a:pPr lvl="0" eaLnBrk="0" hangingPunct="0">
              <a:lnSpc>
                <a:spcPct val="150000"/>
              </a:lnSpc>
              <a:spcBef>
                <a:spcPct val="2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Colla istituzione della Comunità Europea nasce la necessità di mutare la concezione ” burocratica” della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eaLnBrk="0" hangingPunct="0">
              <a:lnSpc>
                <a:spcPct val="150000"/>
              </a:lnSpc>
              <a:spcBef>
                <a:spcPct val="2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Le varie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DIRETTIVE emesse dalla Comunità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vengono recepite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nella nostra legislazione  attraverso diversi Decreti Legislativi.</a:t>
            </a:r>
          </a:p>
          <a:p>
            <a:pPr lvl="0" algn="ctr">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Il più significativo è costituito dal </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000" dirty="0" smtClean="0">
                <a:solidFill>
                  <a:srgbClr val="000000"/>
                </a:solidFill>
                <a:latin typeface="Tahoma" pitchFamily="34" charset="0"/>
                <a:cs typeface="Tahoma" pitchFamily="34" charset="0"/>
              </a:rPr>
              <a:t>626/96 che introduce </a:t>
            </a:r>
          </a:p>
          <a:p>
            <a:pPr lvl="0" algn="ctr">
              <a:defRPr/>
            </a:pPr>
            <a:r>
              <a:rPr lang="it-IT" altLang="it-IT" sz="2000" dirty="0">
                <a:solidFill>
                  <a:srgbClr val="000000"/>
                </a:solidFill>
                <a:latin typeface="Tahoma" pitchFamily="34" charset="0"/>
                <a:cs typeface="Tahoma" pitchFamily="34" charset="0"/>
              </a:rPr>
              <a:t>u</a:t>
            </a:r>
            <a:r>
              <a:rPr lang="it-IT" altLang="it-IT" sz="2000" dirty="0" smtClean="0">
                <a:solidFill>
                  <a:srgbClr val="000000"/>
                </a:solidFill>
                <a:latin typeface="Tahoma" pitchFamily="34" charset="0"/>
                <a:cs typeface="Tahoma" pitchFamily="34" charset="0"/>
              </a:rPr>
              <a:t>n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Sistema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organizzato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in visione di « </a:t>
            </a:r>
            <a:r>
              <a:rPr lang="it-IT" sz="2000" b="1" i="1"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prevenzione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150000"/>
              </a:lnSpc>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150000"/>
              </a:lnSpc>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GLOBALE – PROGRAMMATO – INFORMATO - PARTECIPATO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eaLnBrk="0" hangingPunct="0">
              <a:lnSpc>
                <a:spcPct val="150000"/>
              </a:lnSpc>
              <a:spcBef>
                <a:spcPct val="20000"/>
              </a:spcBef>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715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572" y="1671916"/>
            <a:ext cx="8059911" cy="48041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egnaposto testo 1"/>
          <p:cNvSpPr>
            <a:spLocks noGrp="1"/>
          </p:cNvSpPr>
          <p:nvPr>
            <p:ph type="body" sz="quarter" idx="11"/>
          </p:nvPr>
        </p:nvSpPr>
        <p:spPr>
          <a:xfrm>
            <a:off x="787401" y="1449817"/>
            <a:ext cx="8210550" cy="395287"/>
          </a:xfrm>
        </p:spPr>
        <p:txBody>
          <a:bodyPr/>
          <a:lstStyle/>
          <a:p>
            <a:pPr lvl="0" algn="l"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Prevenzione innovativa e</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Cambiamento Culturale</a:t>
            </a:r>
          </a:p>
          <a:p>
            <a:pPr algn="l" defTabSz="914400" eaLnBrk="1" fontAlgn="auto" hangingPunct="1">
              <a:lnSpc>
                <a:spcPts val="2892"/>
              </a:lnSpc>
              <a:spcBef>
                <a:spcPts val="0"/>
              </a:spcBef>
              <a:spcAft>
                <a:spcPts val="478"/>
              </a:spcAft>
              <a:tabLst>
                <a:tab pos="3445720" algn="l"/>
                <a:tab pos="7332171" algn="r"/>
              </a:tabLst>
              <a:defRPr/>
            </a:pPr>
            <a:endPar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r>
              <a:rPr lang="it-IT" dirty="0" smtClean="0"/>
              <a:t>  </a:t>
            </a:r>
            <a:endParaRPr lang="it-IT" dirty="0"/>
          </a:p>
        </p:txBody>
      </p:sp>
      <p:sp>
        <p:nvSpPr>
          <p:cNvPr id="6" name="Segnaposto testo 2"/>
          <p:cNvSpPr>
            <a:spLocks noGrp="1"/>
          </p:cNvSpPr>
          <p:nvPr>
            <p:ph type="body" sz="quarter" idx="12"/>
          </p:nvPr>
        </p:nvSpPr>
        <p:spPr bwMode="auto">
          <a:xfrm>
            <a:off x="119920" y="887456"/>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a:solidFill>
                  <a:schemeClr val="tx1"/>
                </a:solidFill>
                <a:latin typeface="Tahoma" pitchFamily="34" charset="0"/>
                <a:ea typeface="+mn-ea"/>
                <a:cs typeface="Tahoma" pitchFamily="34" charset="0"/>
              </a:rPr>
              <a:t>Filosofia della prevenzione</a:t>
            </a:r>
          </a:p>
        </p:txBody>
      </p:sp>
      <p:sp>
        <p:nvSpPr>
          <p:cNvPr id="3" name="Rettangolo 2"/>
          <p:cNvSpPr/>
          <p:nvPr/>
        </p:nvSpPr>
        <p:spPr>
          <a:xfrm>
            <a:off x="2671546" y="2579947"/>
            <a:ext cx="3521119" cy="400110"/>
          </a:xfrm>
          <a:prstGeom prst="rect">
            <a:avLst/>
          </a:prstGeom>
        </p:spPr>
        <p:txBody>
          <a:bodyPr wrap="square">
            <a:spAutoFit/>
          </a:bodyPr>
          <a:lstStyle/>
          <a:p>
            <a:pPr lvl="0" algn="ct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SICUREZZA è PROFITTO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9" name="Rettangolo 8"/>
          <p:cNvSpPr/>
          <p:nvPr/>
        </p:nvSpPr>
        <p:spPr>
          <a:xfrm>
            <a:off x="1850280" y="1979783"/>
            <a:ext cx="5435600" cy="400110"/>
          </a:xfrm>
          <a:prstGeom prst="rect">
            <a:avLst/>
          </a:prstGeom>
        </p:spPr>
        <p:txBody>
          <a:bodyPr wrap="square">
            <a:spAutoFit/>
          </a:bodyPr>
          <a:lstStyle/>
          <a:p>
            <a:pPr lvl="0" algn="ctr">
              <a:defRPr/>
            </a:pPr>
            <a:r>
              <a:rPr lang="it-IT" sz="2000" b="1"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Non è vero che la SICUREZZA COSTA!!</a:t>
            </a:r>
            <a:endParaRPr lang="it-IT" sz="2000" b="1" u="sng"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0" name="Rettangolo 9"/>
          <p:cNvSpPr/>
          <p:nvPr/>
        </p:nvSpPr>
        <p:spPr>
          <a:xfrm>
            <a:off x="651933" y="2986346"/>
            <a:ext cx="7630098" cy="4196020"/>
          </a:xfrm>
          <a:prstGeom prst="rect">
            <a:avLst/>
          </a:prstGeom>
        </p:spPr>
        <p:txBody>
          <a:bodyPr wrap="square">
            <a:spAutoFit/>
          </a:bodyPr>
          <a:lstStyle/>
          <a:p>
            <a:pPr lvl="0" algn="ctr" defTabSz="914400" fontAlgn="auto">
              <a:lnSpc>
                <a:spcPct val="150000"/>
              </a:lnSpc>
              <a:spcBef>
                <a:spcPts val="0"/>
              </a:spcBef>
              <a:spcAft>
                <a:spcPts val="478"/>
              </a:spcAft>
              <a:tabLst>
                <a:tab pos="3445720" algn="l"/>
                <a:tab pos="7332171" algn="r"/>
              </a:tabLst>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sicurezza deve essere promossa a valore d’</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impresa</a:t>
            </a:r>
            <a:r>
              <a:rPr lang="it-IT" sz="2000" kern="0" dirty="0" err="1">
                <a:solidFill>
                  <a:prstClr val="black"/>
                </a:solidFill>
                <a:latin typeface="Tahoma" panose="020B0604030504040204" pitchFamily="34" charset="0"/>
                <a:ea typeface="Tahoma" panose="020B0604030504040204" pitchFamily="34" charset="0"/>
                <a:cs typeface="Tahoma" panose="020B0604030504040204" pitchFamily="34" charset="0"/>
              </a:rPr>
              <a:t>L’OBBLIGO</a:t>
            </a: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LEGISLATIVO DEVE ESSERE ASSIMILATO NELLA POLITICA  AZIENDALE DOVE:</a:t>
            </a:r>
          </a:p>
          <a:p>
            <a:pPr lvl="0" defTabSz="914400" fontAlgn="auto">
              <a:lnSpc>
                <a:spcPct val="150000"/>
              </a:lnSpc>
              <a:spcBef>
                <a:spcPts val="0"/>
              </a:spcBef>
              <a:spcAft>
                <a:spcPts val="478"/>
              </a:spcAft>
              <a:tabLst>
                <a:tab pos="3445720" algn="l"/>
                <a:tab pos="7332171" algn="r"/>
              </a:tabLst>
              <a:defRPr/>
            </a:pP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i piani ed i programmi per la sicurezza influenzano la pianificazione strategica </a:t>
            </a:r>
            <a:r>
              <a:rPr 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dell’azienda e soprattutto l’informazione </a:t>
            </a: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e la formazione, la consultazione e la partecipazione, da obblighi di legge, diventano cultura e metodo aziendale</a:t>
            </a:r>
          </a:p>
          <a:p>
            <a:pPr lvl="0" algn="ctr" defTabSz="914400" fontAlgn="auto">
              <a:lnSpc>
                <a:spcPts val="2892"/>
              </a:lnSpc>
              <a:spcBef>
                <a:spcPts val="0"/>
              </a:spcBef>
              <a:spcAft>
                <a:spcPts val="478"/>
              </a:spcAft>
              <a:tabLst>
                <a:tab pos="3445720" algn="l"/>
                <a:tab pos="7332171" algn="r"/>
              </a:tabLst>
              <a:defRPr/>
            </a:pPr>
            <a:endPar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cxnSp>
        <p:nvCxnSpPr>
          <p:cNvPr id="16" name="Connettore 2 15"/>
          <p:cNvCxnSpPr/>
          <p:nvPr/>
        </p:nvCxnSpPr>
        <p:spPr>
          <a:xfrm>
            <a:off x="4364374" y="2295696"/>
            <a:ext cx="1" cy="2842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7529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64" y="1558448"/>
            <a:ext cx="7744077" cy="4615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7651" name="Segnaposto testo 1"/>
          <p:cNvSpPr txBox="1">
            <a:spLocks/>
          </p:cNvSpPr>
          <p:nvPr/>
        </p:nvSpPr>
        <p:spPr bwMode="auto">
          <a:xfrm>
            <a:off x="374650" y="1463675"/>
            <a:ext cx="8210550" cy="395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it-IT" altLang="it-IT" sz="2500">
                <a:solidFill>
                  <a:prstClr val="black"/>
                </a:solidFill>
                <a:latin typeface="Tahoma" pitchFamily="34" charset="0"/>
                <a:cs typeface="Tahoma" pitchFamily="34" charset="0"/>
              </a:rPr>
              <a:t>I principi della sicurezza</a:t>
            </a:r>
          </a:p>
        </p:txBody>
      </p:sp>
      <p:sp>
        <p:nvSpPr>
          <p:cNvPr id="5" name="Segnaposto testo 2"/>
          <p:cNvSpPr txBox="1">
            <a:spLocks/>
          </p:cNvSpPr>
          <p:nvPr/>
        </p:nvSpPr>
        <p:spPr bwMode="auto">
          <a:xfrm>
            <a:off x="119920" y="887456"/>
            <a:ext cx="4816222" cy="426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it-IT" altLang="it-IT" sz="2500" smtClean="0">
                <a:latin typeface="Tahoma" pitchFamily="34" charset="0"/>
                <a:cs typeface="Tahoma" pitchFamily="34" charset="0"/>
              </a:rPr>
              <a:t>Filosofia della prevenzione</a:t>
            </a:r>
            <a:endParaRPr lang="it-IT" altLang="it-IT" sz="2500" dirty="0">
              <a:latin typeface="Tahoma" pitchFamily="34" charset="0"/>
              <a:cs typeface="Tahoma" pitchFamily="34" charset="0"/>
            </a:endParaRPr>
          </a:p>
        </p:txBody>
      </p:sp>
      <p:sp>
        <p:nvSpPr>
          <p:cNvPr id="3" name="Rettangolo 2"/>
          <p:cNvSpPr/>
          <p:nvPr/>
        </p:nvSpPr>
        <p:spPr>
          <a:xfrm>
            <a:off x="1248646" y="1953077"/>
            <a:ext cx="7683687" cy="5478423"/>
          </a:xfrm>
          <a:prstGeom prst="rect">
            <a:avLst/>
          </a:prstGeom>
        </p:spPr>
        <p:txBody>
          <a:bodyPr wrap="square">
            <a:spAutoFit/>
          </a:bodyPr>
          <a:lstStyle/>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dell’AFFIDAMENTO</a:t>
            </a:r>
          </a:p>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 posizione di GARANZIA</a:t>
            </a:r>
          </a:p>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 </a:t>
            </a:r>
            <a:r>
              <a:rPr lang="it-IT" altLang="it-IT" sz="2000" kern="0" dirty="0" smtClean="0">
                <a:solidFill>
                  <a:prstClr val="black"/>
                </a:solidFill>
                <a:latin typeface="Tahoma" pitchFamily="34" charset="0"/>
                <a:ea typeface="Tahoma" pitchFamily="34" charset="0"/>
                <a:cs typeface="Tahoma" pitchFamily="34" charset="0"/>
              </a:rPr>
              <a:t>COMPETENZA</a:t>
            </a:r>
          </a:p>
          <a:p>
            <a:pPr marL="342900" lvl="0" indent="-342900" defTabSz="914400" fontAlgn="auto">
              <a:lnSpc>
                <a:spcPct val="150000"/>
              </a:lnSpc>
              <a:spcBef>
                <a:spcPts val="0"/>
              </a:spcBef>
              <a:spcAft>
                <a:spcPts val="0"/>
              </a:spcAft>
              <a:buFont typeface="Wingdings" panose="05000000000000000000" pitchFamily="2" charset="2"/>
              <a:buChar char="v"/>
              <a:defRPr/>
            </a:pPr>
            <a:r>
              <a:rPr lang="it-IT" altLang="it-IT" sz="2000" kern="0" dirty="0" smtClean="0">
                <a:solidFill>
                  <a:prstClr val="black"/>
                </a:solidFill>
                <a:latin typeface="Tahoma" pitchFamily="34" charset="0"/>
                <a:ea typeface="Tahoma" pitchFamily="34" charset="0"/>
                <a:cs typeface="Tahoma" pitchFamily="34" charset="0"/>
              </a:rPr>
              <a:t>ATTRIBUZIONI </a:t>
            </a:r>
            <a:r>
              <a:rPr lang="it-IT" altLang="it-IT" sz="2000" kern="0" dirty="0">
                <a:solidFill>
                  <a:prstClr val="black"/>
                </a:solidFill>
                <a:latin typeface="Tahoma" pitchFamily="34" charset="0"/>
                <a:ea typeface="Tahoma" pitchFamily="34" charset="0"/>
                <a:cs typeface="Tahoma" pitchFamily="34" charset="0"/>
              </a:rPr>
              <a:t>: «Le funzioni e i doveri propri di chi svolge un determinato compito</a:t>
            </a:r>
            <a:r>
              <a:rPr lang="it-IT" altLang="it-IT" sz="2000" kern="0" dirty="0" smtClean="0">
                <a:solidFill>
                  <a:prstClr val="black"/>
                </a:solidFill>
                <a:latin typeface="Tahoma" pitchFamily="34" charset="0"/>
                <a:ea typeface="Tahoma" pitchFamily="34" charset="0"/>
                <a:cs typeface="Tahoma" pitchFamily="34" charset="0"/>
              </a:rPr>
              <a:t>»</a:t>
            </a:r>
          </a:p>
          <a:p>
            <a:pPr marL="342900" lvl="0" indent="-342900" defTabSz="914400" fontAlgn="auto">
              <a:lnSpc>
                <a:spcPct val="150000"/>
              </a:lnSpc>
              <a:spcBef>
                <a:spcPts val="0"/>
              </a:spcBef>
              <a:spcAft>
                <a:spcPts val="0"/>
              </a:spcAft>
              <a:buFont typeface="Wingdings" panose="05000000000000000000" pitchFamily="2" charset="2"/>
              <a:buChar char="v"/>
              <a:defRPr/>
            </a:pPr>
            <a:r>
              <a:rPr lang="it-IT" altLang="it-IT" sz="2000" kern="0" dirty="0" smtClean="0">
                <a:solidFill>
                  <a:prstClr val="black"/>
                </a:solidFill>
                <a:latin typeface="Tahoma" pitchFamily="34" charset="0"/>
                <a:ea typeface="Tahoma" pitchFamily="34" charset="0"/>
                <a:cs typeface="Tahoma" pitchFamily="34" charset="0"/>
              </a:rPr>
              <a:t>COMPETENZE</a:t>
            </a:r>
            <a:r>
              <a:rPr lang="it-IT" altLang="it-IT" sz="2000" kern="0" dirty="0">
                <a:solidFill>
                  <a:prstClr val="black"/>
                </a:solidFill>
                <a:latin typeface="Tahoma" pitchFamily="34" charset="0"/>
                <a:ea typeface="Tahoma" pitchFamily="34" charset="0"/>
                <a:cs typeface="Tahoma" pitchFamily="34" charset="0"/>
              </a:rPr>
              <a:t>: «l’essere competente vuol dire avere la capacità, le qualità, e conoscenze, a far bene qualcosa, a ben valutare, giudicare e  similmente essere esperto»</a:t>
            </a:r>
          </a:p>
          <a:p>
            <a:pPr marL="342900" lvl="0" indent="-342900" defTabSz="914400" fontAlgn="auto">
              <a:lnSpc>
                <a:spcPct val="250000"/>
              </a:lnSpc>
              <a:spcBef>
                <a:spcPts val="0"/>
              </a:spcBef>
              <a:spcAft>
                <a:spcPts val="0"/>
              </a:spcAft>
              <a:buFont typeface="Wingdings" panose="05000000000000000000" pitchFamily="2" charset="2"/>
              <a:buChar char="v"/>
              <a:defRPr/>
            </a:pPr>
            <a:endParaRPr lang="it-IT" altLang="it-IT" sz="2000" kern="0" dirty="0">
              <a:solidFill>
                <a:prstClr val="black"/>
              </a:solidFill>
              <a:latin typeface="Tahoma" pitchFamily="34" charset="0"/>
              <a:ea typeface="Tahoma" pitchFamily="34" charset="0"/>
              <a:cs typeface="Tahoma" pitchFamily="34" charset="0"/>
            </a:endParaRPr>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17</a:t>
            </a:fld>
            <a:endParaRPr lang="it-IT"/>
          </a:p>
        </p:txBody>
      </p:sp>
    </p:spTree>
    <p:extLst>
      <p:ext uri="{BB962C8B-B14F-4D97-AF65-F5344CB8AC3E}">
        <p14:creationId xmlns:p14="http://schemas.microsoft.com/office/powerpoint/2010/main" val="813281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Maria\Pictures\attualità.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76350"/>
            <a:ext cx="6096000" cy="4305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egnaposto contenuto 2"/>
          <p:cNvSpPr>
            <a:spLocks noGrp="1"/>
          </p:cNvSpPr>
          <p:nvPr>
            <p:ph idx="1"/>
          </p:nvPr>
        </p:nvSpPr>
        <p:spPr>
          <a:xfrm>
            <a:off x="1463041" y="3196354"/>
            <a:ext cx="6196405" cy="2526715"/>
          </a:xfrm>
        </p:spPr>
        <p:txBody>
          <a:bodyPr/>
          <a:lstStyle/>
          <a:p>
            <a:pPr marL="0" lvl="0" indent="0">
              <a:buNone/>
            </a:pPr>
            <a:r>
              <a:rPr lang="it-IT" altLang="it-IT" sz="2500" dirty="0" smtClean="0">
                <a:solidFill>
                  <a:prstClr val="black"/>
                </a:solidFill>
                <a:latin typeface="Tahoma" pitchFamily="34" charset="0"/>
                <a:ea typeface="Open Sans Condensed Light" pitchFamily="34" charset="0"/>
                <a:cs typeface="Tahoma" pitchFamily="34" charset="0"/>
              </a:rPr>
              <a:t>L’attualità</a:t>
            </a:r>
            <a:r>
              <a:rPr lang="it-IT" altLang="it-IT" sz="2000" dirty="0" smtClean="0">
                <a:solidFill>
                  <a:srgbClr val="647A9F"/>
                </a:solidFill>
                <a:latin typeface="Tahoma" pitchFamily="34" charset="0"/>
                <a:ea typeface="Open Sans Condensed Light" pitchFamily="34" charset="0"/>
                <a:cs typeface="Tahoma" pitchFamily="34" charset="0"/>
              </a:rPr>
              <a:t> </a:t>
            </a:r>
            <a:r>
              <a:rPr lang="it-IT" altLang="it-IT" sz="2400" dirty="0">
                <a:solidFill>
                  <a:prstClr val="black"/>
                </a:solidFill>
                <a:latin typeface="Tahoma" pitchFamily="34" charset="0"/>
                <a:ea typeface="Open Sans Condensed Light" pitchFamily="34" charset="0"/>
                <a:cs typeface="Tahoma" pitchFamily="34" charset="0"/>
              </a:rPr>
              <a:t>:il decreto legislativo 81/08 </a:t>
            </a:r>
            <a:r>
              <a:rPr lang="it-IT" altLang="it-IT" sz="2400" dirty="0" err="1">
                <a:solidFill>
                  <a:prstClr val="black"/>
                </a:solidFill>
                <a:latin typeface="Tahoma" pitchFamily="34" charset="0"/>
                <a:ea typeface="Open Sans Condensed Light" pitchFamily="34" charset="0"/>
                <a:cs typeface="Tahoma" pitchFamily="34" charset="0"/>
              </a:rPr>
              <a:t>s.m.i</a:t>
            </a:r>
            <a:endParaRPr lang="it-IT" altLang="it-IT" sz="2400" dirty="0">
              <a:solidFill>
                <a:prstClr val="black"/>
              </a:solidFill>
              <a:latin typeface="Tahoma" pitchFamily="34" charset="0"/>
              <a:ea typeface="Open Sans Condensed Light" pitchFamily="34" charset="0"/>
              <a:cs typeface="Tahoma" pitchFamily="34" charset="0"/>
            </a:endParaRPr>
          </a:p>
          <a:p>
            <a:pPr marL="0" indent="0" algn="ctr">
              <a:buNone/>
            </a:pPr>
            <a:endParaRPr lang="it-IT" altLang="it-IT" sz="2500" dirty="0">
              <a:solidFill>
                <a:srgbClr val="647A9F"/>
              </a:solidFill>
              <a:latin typeface="Tahoma" pitchFamily="34" charset="0"/>
              <a:cs typeface="Tahoma" pitchFamily="34" charset="0"/>
            </a:endParaRP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18</a:t>
            </a:fld>
            <a:endParaRPr lang="it-IT">
              <a:solidFill>
                <a:prstClr val="black"/>
              </a:solidFill>
            </a:endParaRPr>
          </a:p>
        </p:txBody>
      </p:sp>
    </p:spTree>
    <p:extLst>
      <p:ext uri="{BB962C8B-B14F-4D97-AF65-F5344CB8AC3E}">
        <p14:creationId xmlns:p14="http://schemas.microsoft.com/office/powerpoint/2010/main" val="123845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0354" name="Segnaposto testo 1"/>
          <p:cNvSpPr>
            <a:spLocks noGrp="1"/>
          </p:cNvSpPr>
          <p:nvPr>
            <p:ph type="body" sz="quarter" idx="11"/>
          </p:nvPr>
        </p:nvSpPr>
        <p:spPr bwMode="auto">
          <a:xfrm>
            <a:off x="241300" y="1463675"/>
            <a:ext cx="8636000" cy="1003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it-IT" altLang="it-IT" sz="2800" b="1" dirty="0" smtClean="0">
              <a:solidFill>
                <a:schemeClr val="tx1"/>
              </a:solidFill>
              <a:latin typeface="Tahoma" pitchFamily="34" charset="0"/>
              <a:cs typeface="Tahoma" pitchFamily="34" charset="0"/>
            </a:endParaRPr>
          </a:p>
          <a:p>
            <a:r>
              <a:rPr lang="it-IT" altLang="it-IT" sz="2000" b="1" i="0" dirty="0" smtClean="0">
                <a:solidFill>
                  <a:schemeClr val="tx1"/>
                </a:solidFill>
                <a:latin typeface="Tahoma" pitchFamily="34" charset="0"/>
                <a:cs typeface="Tahoma" pitchFamily="34" charset="0"/>
              </a:rPr>
              <a:t>Il D. </a:t>
            </a:r>
            <a:r>
              <a:rPr lang="it-IT" altLang="it-IT" sz="2000" b="1" i="0" dirty="0" err="1" smtClean="0">
                <a:solidFill>
                  <a:schemeClr val="tx1"/>
                </a:solidFill>
                <a:latin typeface="Tahoma" pitchFamily="34" charset="0"/>
                <a:cs typeface="Tahoma" pitchFamily="34" charset="0"/>
              </a:rPr>
              <a:t>Lgs</a:t>
            </a:r>
            <a:r>
              <a:rPr lang="it-IT" altLang="it-IT" sz="2000" b="1" i="0" dirty="0" smtClean="0">
                <a:solidFill>
                  <a:schemeClr val="tx1"/>
                </a:solidFill>
                <a:latin typeface="Tahoma" pitchFamily="34" charset="0"/>
                <a:cs typeface="Tahoma" pitchFamily="34" charset="0"/>
              </a:rPr>
              <a:t>. 81/2008: il punto di arrivo!!</a:t>
            </a:r>
          </a:p>
        </p:txBody>
      </p:sp>
      <p:sp>
        <p:nvSpPr>
          <p:cNvPr id="4" name="Segnaposto testo 1"/>
          <p:cNvSpPr txBox="1">
            <a:spLocks/>
          </p:cNvSpPr>
          <p:nvPr/>
        </p:nvSpPr>
        <p:spPr>
          <a:xfrm>
            <a:off x="752559" y="2533650"/>
            <a:ext cx="7646974" cy="2629069"/>
          </a:xfrm>
          <a:prstGeom prst="rect">
            <a:avLst/>
          </a:prstGeom>
          <a:noFill/>
          <a:ln>
            <a:noFill/>
          </a:ln>
          <a:effectLst>
            <a:glow rad="139700">
              <a:srgbClr val="009999">
                <a:alpha val="4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50000"/>
              </a:lnSpc>
              <a:spcBef>
                <a:spcPts val="0"/>
              </a:spcBef>
              <a:defRPr/>
            </a:pPr>
            <a:endParaRPr lang="it-IT" alt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hangingPunct="1">
              <a:lnSpc>
                <a:spcPct val="150000"/>
              </a:lnSpc>
              <a:spcBef>
                <a:spcPts val="0"/>
              </a:spcBef>
              <a:defRPr/>
            </a:pPr>
            <a:r>
              <a:rPr lang="it-IT" alt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alt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decreto 81 impone l’obbligo al soggetto che ha la titolarità del potere di spesa, cioè al   DATORE  DI  LAVORO</a:t>
            </a:r>
          </a:p>
          <a:p>
            <a:pPr defTabSz="914400" eaLnBrk="1" hangingPunct="1">
              <a:lnSpc>
                <a:spcPct val="150000"/>
              </a:lnSpc>
              <a:spcBef>
                <a:spcPts val="0"/>
              </a:spcBef>
              <a:defRPr/>
            </a:pPr>
            <a:r>
              <a:rPr lang="it-IT" alt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di progettare e realizzare  il proprio sistema di sicurezza aziendale, effettuando la    VALUTAZIONE  DEI  RISCHI</a:t>
            </a: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7" name="Segnaposto testo 2"/>
          <p:cNvSpPr>
            <a:spLocks noGrp="1"/>
          </p:cNvSpPr>
          <p:nvPr>
            <p:ph type="body" sz="quarter" idx="12"/>
          </p:nvPr>
        </p:nvSpPr>
        <p:spPr bwMode="auto">
          <a:xfrm>
            <a:off x="241299" y="941388"/>
            <a:ext cx="7717367"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generalità</a:t>
            </a:r>
          </a:p>
          <a:p>
            <a:endParaRPr lang="it-IT" altLang="it-IT" sz="24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1141285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Segnaposto testo 1"/>
          <p:cNvSpPr>
            <a:spLocks noGrp="1"/>
          </p:cNvSpPr>
          <p:nvPr>
            <p:ph type="body" sz="quarter" idx="11"/>
          </p:nvPr>
        </p:nvSpPr>
        <p:spPr bwMode="auto">
          <a:xfrm>
            <a:off x="220663" y="881063"/>
            <a:ext cx="8210550" cy="43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latin typeface="Tahoma" pitchFamily="34" charset="0"/>
                <a:cs typeface="Tahoma" pitchFamily="34" charset="0"/>
              </a:rPr>
              <a:t>Indice</a:t>
            </a:r>
          </a:p>
        </p:txBody>
      </p:sp>
      <p:sp>
        <p:nvSpPr>
          <p:cNvPr id="11267" name="Segnaposto testo 1"/>
          <p:cNvSpPr>
            <a:spLocks noGrp="1"/>
          </p:cNvSpPr>
          <p:nvPr>
            <p:ph type="body" sz="quarter" idx="11"/>
          </p:nvPr>
        </p:nvSpPr>
        <p:spPr bwMode="auto">
          <a:xfrm>
            <a:off x="220663" y="1503883"/>
            <a:ext cx="8494712" cy="42428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l"/>
            <a:endParaRPr lang="it-IT" altLang="it-IT" sz="2500" i="0" dirty="0" smtClean="0">
              <a:latin typeface="Tahoma" pitchFamily="34" charset="0"/>
              <a:cs typeface="Tahoma" pitchFamily="34" charset="0"/>
            </a:endParaRPr>
          </a:p>
          <a:p>
            <a:pPr marL="342900" indent="-342900" algn="l">
              <a:buFontTx/>
              <a:buChar char="-"/>
            </a:pPr>
            <a:r>
              <a:rPr lang="it-IT" altLang="it-IT" sz="2000" i="0" dirty="0" smtClean="0">
                <a:latin typeface="Tahoma" pitchFamily="34" charset="0"/>
                <a:cs typeface="Tahoma" pitchFamily="34" charset="0"/>
              </a:rPr>
              <a:t>Introduzione </a:t>
            </a:r>
          </a:p>
          <a:p>
            <a:pPr marL="342900" indent="-342900" algn="l">
              <a:buFontTx/>
              <a:buChar char="-"/>
            </a:pPr>
            <a:r>
              <a:rPr lang="it-IT" altLang="it-IT" sz="2000" i="0" dirty="0" smtClean="0">
                <a:latin typeface="Tahoma" pitchFamily="34" charset="0"/>
                <a:cs typeface="Tahoma" pitchFamily="34" charset="0"/>
              </a:rPr>
              <a:t>Burocrazia </a:t>
            </a:r>
            <a:r>
              <a:rPr lang="it-IT" altLang="it-IT" sz="2000" i="0" dirty="0">
                <a:latin typeface="Tahoma" pitchFamily="34" charset="0"/>
                <a:cs typeface="Tahoma" pitchFamily="34" charset="0"/>
              </a:rPr>
              <a:t>e sicurezza: il percorso </a:t>
            </a:r>
            <a:r>
              <a:rPr lang="it-IT" altLang="it-IT" sz="2000" i="0" dirty="0" smtClean="0">
                <a:latin typeface="Tahoma" pitchFamily="34" charset="0"/>
                <a:cs typeface="Tahoma" pitchFamily="34" charset="0"/>
              </a:rPr>
              <a:t>storico </a:t>
            </a:r>
            <a:r>
              <a:rPr lang="it-IT" altLang="it-IT" sz="2000" i="0" dirty="0">
                <a:latin typeface="Tahoma" pitchFamily="34" charset="0"/>
                <a:cs typeface="Tahoma" pitchFamily="34" charset="0"/>
              </a:rPr>
              <a:t>della  prevenzione nei luoghi di </a:t>
            </a:r>
            <a:r>
              <a:rPr lang="it-IT" altLang="it-IT" sz="2000" i="0" dirty="0" smtClean="0">
                <a:latin typeface="Tahoma" pitchFamily="34" charset="0"/>
                <a:cs typeface="Tahoma" pitchFamily="34" charset="0"/>
              </a:rPr>
              <a:t>lavoro </a:t>
            </a:r>
          </a:p>
          <a:p>
            <a:pPr marL="342900" indent="-342900" algn="l">
              <a:buFontTx/>
              <a:buChar char="-"/>
            </a:pPr>
            <a:r>
              <a:rPr lang="it-IT" altLang="it-IT" sz="2000" i="0" dirty="0" smtClean="0">
                <a:latin typeface="Tahoma" pitchFamily="34" charset="0"/>
                <a:cs typeface="Tahoma" pitchFamily="34" charset="0"/>
              </a:rPr>
              <a:t>Filosofia della prevenzione</a:t>
            </a:r>
          </a:p>
          <a:p>
            <a:pPr marL="342900" indent="-342900" algn="l">
              <a:buFontTx/>
              <a:buChar char="-"/>
            </a:pPr>
            <a:r>
              <a:rPr lang="it-IT" altLang="it-IT" sz="2000" i="0" dirty="0" smtClean="0">
                <a:latin typeface="Tahoma" pitchFamily="34" charset="0"/>
                <a:cs typeface="Tahoma" pitchFamily="34" charset="0"/>
              </a:rPr>
              <a:t> L’attualità :il decreto legislativo 81/08 </a:t>
            </a:r>
            <a:r>
              <a:rPr lang="it-IT" altLang="it-IT" sz="2000" i="0" dirty="0" err="1" smtClean="0">
                <a:latin typeface="Tahoma" pitchFamily="34" charset="0"/>
                <a:cs typeface="Tahoma" pitchFamily="34" charset="0"/>
              </a:rPr>
              <a:t>s.m.i.</a:t>
            </a:r>
            <a:endParaRPr lang="it-IT" altLang="it-IT" sz="2000" i="0" dirty="0" smtClean="0">
              <a:latin typeface="Tahoma" pitchFamily="34" charset="0"/>
              <a:cs typeface="Tahoma" pitchFamily="34" charset="0"/>
            </a:endParaRPr>
          </a:p>
          <a:p>
            <a:pPr marL="342900" indent="-342900" algn="l">
              <a:buFont typeface="Wingdings" panose="05000000000000000000" pitchFamily="2" charset="2"/>
              <a:buChar char="§"/>
            </a:pPr>
            <a:r>
              <a:rPr lang="it-IT" altLang="it-IT" sz="2000" dirty="0" smtClean="0">
                <a:latin typeface="Tahoma" pitchFamily="34" charset="0"/>
                <a:cs typeface="Tahoma" pitchFamily="34" charset="0"/>
              </a:rPr>
              <a:t> </a:t>
            </a:r>
            <a:r>
              <a:rPr lang="it-IT" altLang="it-IT" sz="2000" dirty="0">
                <a:latin typeface="Tahoma" pitchFamily="34" charset="0"/>
                <a:cs typeface="Tahoma" pitchFamily="34" charset="0"/>
              </a:rPr>
              <a:t>generalità</a:t>
            </a:r>
          </a:p>
          <a:p>
            <a:pPr marL="342900" indent="-342900" algn="l">
              <a:buFont typeface="Wingdings" panose="05000000000000000000" pitchFamily="2" charset="2"/>
              <a:buChar char="§"/>
            </a:pPr>
            <a:r>
              <a:rPr lang="it-IT" altLang="it-IT" sz="2000" dirty="0">
                <a:latin typeface="Tahoma" pitchFamily="34" charset="0"/>
                <a:cs typeface="Tahoma" pitchFamily="34" charset="0"/>
              </a:rPr>
              <a:t>s</a:t>
            </a:r>
            <a:r>
              <a:rPr lang="it-IT" altLang="it-IT" sz="2000" dirty="0" smtClean="0">
                <a:latin typeface="Tahoma" pitchFamily="34" charset="0"/>
                <a:cs typeface="Tahoma" pitchFamily="34" charset="0"/>
              </a:rPr>
              <a:t>truttura</a:t>
            </a:r>
          </a:p>
          <a:p>
            <a:pPr marL="342900" indent="-342900" algn="l">
              <a:buFont typeface="Wingdings" panose="05000000000000000000" pitchFamily="2" charset="2"/>
              <a:buChar char="§"/>
            </a:pPr>
            <a:r>
              <a:rPr lang="it-IT" altLang="it-IT" sz="2000" dirty="0">
                <a:latin typeface="Tahoma" pitchFamily="34" charset="0"/>
                <a:cs typeface="Tahoma" pitchFamily="34" charset="0"/>
              </a:rPr>
              <a:t>p</a:t>
            </a:r>
            <a:r>
              <a:rPr lang="it-IT" altLang="it-IT" sz="2000" dirty="0" smtClean="0">
                <a:latin typeface="Tahoma" pitchFamily="34" charset="0"/>
                <a:cs typeface="Tahoma" pitchFamily="34" charset="0"/>
              </a:rPr>
              <a:t>rincipali novità</a:t>
            </a:r>
            <a:endParaRPr lang="it-IT" altLang="it-IT" sz="2000" dirty="0">
              <a:latin typeface="Tahoma" pitchFamily="34" charset="0"/>
              <a:cs typeface="Tahoma" pitchFamily="34" charset="0"/>
            </a:endParaRPr>
          </a:p>
          <a:p>
            <a:pPr marL="342900" indent="-342900" algn="l">
              <a:buFont typeface="Wingdings" panose="05000000000000000000" pitchFamily="2" charset="2"/>
              <a:buChar char="§"/>
            </a:pPr>
            <a:r>
              <a:rPr lang="it-IT" altLang="it-IT" sz="2000" dirty="0">
                <a:latin typeface="Tahoma" pitchFamily="34" charset="0"/>
                <a:cs typeface="Tahoma" pitchFamily="34" charset="0"/>
              </a:rPr>
              <a:t>s</a:t>
            </a:r>
            <a:r>
              <a:rPr lang="it-IT" altLang="it-IT" sz="2000" dirty="0" smtClean="0">
                <a:latin typeface="Tahoma" pitchFamily="34" charset="0"/>
                <a:cs typeface="Tahoma" pitchFamily="34" charset="0"/>
              </a:rPr>
              <a:t>oggetti responsabili</a:t>
            </a:r>
          </a:p>
          <a:p>
            <a:pPr algn="l"/>
            <a:r>
              <a:rPr lang="it-IT" altLang="it-IT" sz="2000" dirty="0" smtClean="0">
                <a:latin typeface="Tahoma" pitchFamily="34" charset="0"/>
                <a:cs typeface="Tahoma" pitchFamily="34" charset="0"/>
              </a:rPr>
              <a:t>- </a:t>
            </a:r>
            <a:r>
              <a:rPr lang="it-IT" altLang="it-IT" sz="2000" i="0" dirty="0" smtClean="0">
                <a:latin typeface="Tahoma" pitchFamily="34" charset="0"/>
                <a:cs typeface="Tahoma" pitchFamily="34" charset="0"/>
              </a:rPr>
              <a:t>Sicurezza a scuola</a:t>
            </a:r>
          </a:p>
          <a:p>
            <a:pPr algn="l"/>
            <a:endParaRPr lang="it-IT" altLang="it-IT" sz="1800" dirty="0" smtClean="0">
              <a:latin typeface="Tahoma" pitchFamily="34" charset="0"/>
              <a:cs typeface="Tahoma" pitchFamily="34" charset="0"/>
            </a:endParaRPr>
          </a:p>
          <a:p>
            <a:pPr marL="342900" indent="-342900" algn="l">
              <a:buFont typeface="Wingdings" panose="05000000000000000000" pitchFamily="2" charset="2"/>
              <a:buChar char="§"/>
            </a:pPr>
            <a:endParaRPr lang="it-IT" altLang="it-IT" sz="1800" dirty="0" smtClean="0">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541868" y="1562100"/>
            <a:ext cx="8098898"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defTabSz="914400" eaLnBrk="1" hangingPunct="1">
              <a:spcBef>
                <a:spcPct val="50000"/>
              </a:spcBef>
            </a:pPr>
            <a:endPar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endParaRPr lang="it-IT" altLang="ja-JP" sz="2000" i="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Il </a:t>
            </a:r>
            <a:r>
              <a:rPr lang="it-IT" altLang="ja-JP" sz="2000" i="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D.Lvo</a:t>
            </a: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81/2008 è l’attuazione  dell’art.1 </a:t>
            </a:r>
            <a:r>
              <a:rPr lang="it-IT" altLang="ja-JP" sz="2000" i="0" dirty="0">
                <a:solidFill>
                  <a:schemeClr val="tx1"/>
                </a:solidFill>
                <a:latin typeface="Tahoma" panose="020B0604030504040204" pitchFamily="34" charset="0"/>
                <a:ea typeface="Tahoma" panose="020B0604030504040204" pitchFamily="34" charset="0"/>
                <a:cs typeface="Tahoma" panose="020B0604030504040204" pitchFamily="34" charset="0"/>
              </a:rPr>
              <a:t>della legge 3/08/07 n.123 in materia di tutela della salute e sicurezza nei luoghi di </a:t>
            </a:r>
            <a:r>
              <a:rPr lang="it-IT" altLang="ja-JP" sz="2000" i="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lavoro</a:t>
            </a:r>
            <a:r>
              <a:rPr lang="it-IT" altLang="it-IT" sz="3200" i="0" kern="0" dirty="0" err="1">
                <a:solidFill>
                  <a:srgbClr val="EAEAEA"/>
                </a:solidFill>
                <a:latin typeface="Garamond" pitchFamily="18" charset="0"/>
                <a:cs typeface="+mn-cs"/>
              </a:rPr>
              <a:t>Dalla</a:t>
            </a:r>
            <a:r>
              <a:rPr lang="it-IT" altLang="it-IT" sz="3200" i="0" kern="0" dirty="0">
                <a:solidFill>
                  <a:srgbClr val="EAEAEA"/>
                </a:solidFill>
                <a:latin typeface="Garamond" pitchFamily="18" charset="0"/>
                <a:cs typeface="+mn-cs"/>
              </a:rPr>
              <a:t> </a:t>
            </a:r>
            <a:r>
              <a:rPr lang="it-IT" altLang="it-IT" sz="2400" i="0" kern="0" dirty="0" smtClean="0">
                <a:solidFill>
                  <a:srgbClr val="EAEAEA"/>
                </a:solidFill>
                <a:latin typeface="Garamond" pitchFamily="18" charset="0"/>
                <a:cs typeface="+mn-cs"/>
              </a:rPr>
              <a:t>p» </a:t>
            </a:r>
          </a:p>
          <a:p>
            <a:pPr marL="342900" lvl="0" indent="-228600" defTabSz="914400" eaLnBrk="1" hangingPunct="1">
              <a:lnSpc>
                <a:spcPct val="150000"/>
              </a:lnSpc>
              <a:buClr>
                <a:srgbClr val="A9A57C"/>
              </a:buClr>
            </a:pPr>
            <a:endParaRPr lang="it-IT" altLang="it-IT" sz="24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228600" defTabSz="914400" eaLnBrk="1" hangingPunct="1">
              <a:lnSpc>
                <a:spcPct val="150000"/>
              </a:lnSpc>
              <a:buClr>
                <a:srgbClr val="A9A57C"/>
              </a:buClr>
            </a:pPr>
            <a:r>
              <a:rPr lang="it-IT" altLang="it-IT" sz="24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Il </a:t>
            </a:r>
            <a:r>
              <a:rPr lang="it-IT" altLang="it-IT" sz="2400" i="0" kern="0" dirty="0">
                <a:solidFill>
                  <a:schemeClr val="tx1"/>
                </a:solidFill>
                <a:latin typeface="Tahoma" panose="020B0604030504040204" pitchFamily="34" charset="0"/>
                <a:ea typeface="Tahoma" panose="020B0604030504040204" pitchFamily="34" charset="0"/>
                <a:cs typeface="Tahoma" panose="020B0604030504040204" pitchFamily="34" charset="0"/>
              </a:rPr>
              <a:t>nuovo approccio alla sicurezza</a:t>
            </a:r>
            <a:endParaRPr lang="it-IT" altLang="ja-JP" sz="2400" i="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r>
              <a:rPr lang="it-IT" altLang="it-IT" sz="2400" b="1" i="0" dirty="0" smtClean="0">
                <a:solidFill>
                  <a:srgbClr val="000000"/>
                </a:solidFill>
                <a:latin typeface="Garamond" pitchFamily="18" charset="0"/>
                <a:cs typeface="Arial" pitchFamily="34" charset="0"/>
              </a:rPr>
              <a:t>"L'uomo</a:t>
            </a:r>
            <a:r>
              <a:rPr lang="it-IT" altLang="it-IT" sz="2400" b="1" i="0" dirty="0">
                <a:solidFill>
                  <a:srgbClr val="000000"/>
                </a:solidFill>
                <a:latin typeface="Garamond" pitchFamily="18" charset="0"/>
                <a:cs typeface="Arial" pitchFamily="34" charset="0"/>
              </a:rPr>
              <a:t>, non la macchina, al centro della nuova organizzazione della sicurezza in azienda .."</a:t>
            </a:r>
          </a:p>
          <a:p>
            <a:pPr marL="342900" lvl="0" indent="-342900" defTabSz="914400" eaLnBrk="1" hangingPunct="1">
              <a:buClr>
                <a:srgbClr val="376D6C"/>
              </a:buClr>
              <a:buSzPct val="80000"/>
            </a:pPr>
            <a:r>
              <a:rPr lang="it-IT" altLang="it-IT" sz="3200" i="0" kern="0" dirty="0" smtClean="0">
                <a:solidFill>
                  <a:srgbClr val="EAEAEA"/>
                </a:solidFill>
                <a:latin typeface="Garamond" pitchFamily="18" charset="0"/>
                <a:cs typeface="+mn-cs"/>
              </a:rPr>
              <a:t> </a:t>
            </a:r>
            <a:endParaRPr lang="it-IT" altLang="it-IT" sz="3600" b="1" i="0" dirty="0">
              <a:solidFill>
                <a:srgbClr val="EAEAEA"/>
              </a:solidFill>
              <a:latin typeface="Garamond" pitchFamily="18" charset="0"/>
              <a:cs typeface="Arial" pitchFamily="34" charset="0"/>
            </a:endParaRPr>
          </a:p>
          <a:p>
            <a:pPr lvl="0" defTabSz="914400" eaLnBrk="1" hangingPunct="1">
              <a:spcBef>
                <a:spcPct val="50000"/>
              </a:spcBef>
            </a:pPr>
            <a:endParaRPr lang="it-IT" altLang="it-IT" sz="3600" b="1" i="0" dirty="0">
              <a:solidFill>
                <a:srgbClr val="EAEAEA"/>
              </a:solidFill>
              <a:latin typeface="Garamond" pitchFamily="18" charset="0"/>
              <a:cs typeface="Arial" pitchFamily="34" charset="0"/>
            </a:endParaRPr>
          </a:p>
        </p:txBody>
      </p:sp>
      <p:sp>
        <p:nvSpPr>
          <p:cNvPr id="5"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generalità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8626521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491067" y="913374"/>
            <a:ext cx="8483599" cy="3585597"/>
          </a:xfrm>
          <a:prstGeom prst="rect">
            <a:avLst/>
          </a:prstGeom>
        </p:spPr>
        <p:txBody>
          <a:bodyPr wrap="square">
            <a:spAutoFit/>
          </a:body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generalità</a:t>
            </a:r>
          </a:p>
          <a:p>
            <a:pPr marL="342900" lvl="0" indent="-228600" algn="ctr" defTabSz="914400">
              <a:lnSpc>
                <a:spcPct val="150000"/>
              </a:lnSpc>
              <a:spcBef>
                <a:spcPct val="20000"/>
              </a:spcBef>
              <a:buClr>
                <a:srgbClr val="A9A57C"/>
              </a:buClr>
            </a:pP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228600" algn="ctr" defTabSz="914400">
              <a:lnSpc>
                <a:spcPct val="150000"/>
              </a:lnSpc>
              <a:spcBef>
                <a:spcPct val="20000"/>
              </a:spcBef>
              <a:buClr>
                <a:srgbClr val="A9A57C"/>
              </a:buCl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nuovo approccio alla sicurezza</a:t>
            </a:r>
            <a:endParaRPr lang="it-IT" altLang="ja-JP"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spcBef>
                <a:spcPct val="50000"/>
              </a:spcBef>
            </a:pPr>
            <a:endParaRPr lang="it-IT" altLang="it-IT" sz="2000" b="1" dirty="0" smtClean="0">
              <a:solidFill>
                <a:srgbClr val="000000"/>
              </a:solidFill>
              <a:latin typeface="Garamond" pitchFamily="18" charset="0"/>
            </a:endParaRPr>
          </a:p>
          <a:p>
            <a:pPr lvl="0" algn="ctr" defTabSz="914400">
              <a:spcBef>
                <a:spcPct val="50000"/>
              </a:spcBef>
            </a:pPr>
            <a:endParaRPr lang="it-IT" altLang="it-IT" sz="2000" b="1" dirty="0">
              <a:solidFill>
                <a:srgbClr val="000000"/>
              </a:solidFill>
              <a:latin typeface="Garamond" pitchFamily="18" charset="0"/>
            </a:endParaRPr>
          </a:p>
          <a:p>
            <a:pPr lvl="0" algn="ctr" defTabSz="914400">
              <a:spcBef>
                <a:spcPct val="50000"/>
              </a:spcBef>
            </a:pPr>
            <a:r>
              <a:rPr lang="it-IT" altLang="it-IT" sz="2000" b="1" dirty="0" smtClean="0">
                <a:solidFill>
                  <a:srgbClr val="000000"/>
                </a:solidFill>
                <a:latin typeface="Garamond" pitchFamily="18" charset="0"/>
              </a:rPr>
              <a:t>"</a:t>
            </a:r>
            <a:r>
              <a:rPr lang="it-IT" altLang="it-IT" sz="2000" b="1" dirty="0">
                <a:solidFill>
                  <a:srgbClr val="000000"/>
                </a:solidFill>
                <a:latin typeface="Garamond" pitchFamily="18" charset="0"/>
              </a:rPr>
              <a:t>L'uomo, non la macchina, al centro della nuova organizzazione della sicurezza in azienda .."</a:t>
            </a:r>
          </a:p>
          <a:p>
            <a:pPr marL="342900" lvl="0" indent="-342900" algn="ctr" defTabSz="914400">
              <a:spcBef>
                <a:spcPct val="20000"/>
              </a:spcBef>
              <a:buClr>
                <a:srgbClr val="376D6C"/>
              </a:buClr>
              <a:buSzPct val="80000"/>
            </a:pPr>
            <a:r>
              <a:rPr lang="it-IT" altLang="it-IT" sz="2000" kern="0" dirty="0">
                <a:solidFill>
                  <a:srgbClr val="EAEAEA"/>
                </a:solidFill>
                <a:latin typeface="Garamond" pitchFamily="18" charset="0"/>
                <a:cs typeface="+mn-cs"/>
              </a:rPr>
              <a:t> </a:t>
            </a:r>
            <a:endParaRPr lang="it-IT" altLang="it-IT" sz="2000" b="1" dirty="0">
              <a:solidFill>
                <a:srgbClr val="EAEAEA"/>
              </a:solidFill>
              <a:latin typeface="Garamond" pitchFamily="18" charset="0"/>
            </a:endParaRPr>
          </a:p>
        </p:txBody>
      </p:sp>
      <p:sp>
        <p:nvSpPr>
          <p:cNvPr id="3" name="Rettangolo 2"/>
          <p:cNvSpPr/>
          <p:nvPr/>
        </p:nvSpPr>
        <p:spPr>
          <a:xfrm>
            <a:off x="816351" y="2588512"/>
            <a:ext cx="3040896" cy="2496261"/>
          </a:xfrm>
          <a:prstGeom prst="rect">
            <a:avLst/>
          </a:prstGeom>
        </p:spPr>
        <p:txBody>
          <a:bodyPr wrap="none">
            <a:spAutoFit/>
          </a:bodyPr>
          <a:lstStyle/>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a:latin typeface="Garamond" pitchFamily="18" charset="0"/>
            </a:endParaRPr>
          </a:p>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a:latin typeface="Garamond" pitchFamily="18" charset="0"/>
            </a:endParaRPr>
          </a:p>
          <a:p>
            <a:pPr lvl="0" algn="ctr" defTabSz="914400">
              <a:lnSpc>
                <a:spcPct val="90000"/>
              </a:lnSpc>
              <a:spcBef>
                <a:spcPct val="50000"/>
              </a:spcBef>
              <a:buSzPct val="75000"/>
            </a:pPr>
            <a:r>
              <a:rPr lang="it-IT" altLang="it-IT" sz="2400" b="1" dirty="0" smtClean="0">
                <a:latin typeface="Garamond" pitchFamily="18" charset="0"/>
              </a:rPr>
              <a:t>Prevenzione </a:t>
            </a:r>
            <a:r>
              <a:rPr lang="it-IT" altLang="it-IT" sz="2400" b="1" dirty="0">
                <a:latin typeface="Garamond" pitchFamily="18" charset="0"/>
              </a:rPr>
              <a:t>oggettiva</a:t>
            </a:r>
          </a:p>
        </p:txBody>
      </p:sp>
      <p:sp>
        <p:nvSpPr>
          <p:cNvPr id="4" name="Rettangolo 3"/>
          <p:cNvSpPr/>
          <p:nvPr/>
        </p:nvSpPr>
        <p:spPr>
          <a:xfrm>
            <a:off x="4732867" y="3630612"/>
            <a:ext cx="4021666" cy="1462132"/>
          </a:xfrm>
          <a:prstGeom prst="rect">
            <a:avLst/>
          </a:prstGeom>
        </p:spPr>
        <p:txBody>
          <a:bodyPr wrap="square">
            <a:spAutoFit/>
          </a:bodyPr>
          <a:lstStyle/>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r>
              <a:rPr lang="it-IT" altLang="it-IT" sz="2400" b="1" dirty="0" smtClean="0">
                <a:latin typeface="Garamond" pitchFamily="18" charset="0"/>
              </a:rPr>
              <a:t>Prevenzione </a:t>
            </a:r>
            <a:r>
              <a:rPr lang="it-IT" altLang="it-IT" sz="2400" b="1" dirty="0">
                <a:latin typeface="Garamond" pitchFamily="18" charset="0"/>
              </a:rPr>
              <a:t>soggettiva</a:t>
            </a:r>
          </a:p>
        </p:txBody>
      </p:sp>
      <p:sp>
        <p:nvSpPr>
          <p:cNvPr id="5" name="Segnaposto piè di pagina 4"/>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6" name="Segnaposto numero diapositiva 5"/>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21</a:t>
            </a:fld>
            <a:endParaRPr lang="it-IT">
              <a:solidFill>
                <a:srgbClr val="EAEAEA"/>
              </a:solidFill>
            </a:endParaRPr>
          </a:p>
        </p:txBody>
      </p:sp>
    </p:spTree>
    <p:extLst>
      <p:ext uri="{BB962C8B-B14F-4D97-AF65-F5344CB8AC3E}">
        <p14:creationId xmlns:p14="http://schemas.microsoft.com/office/powerpoint/2010/main" val="673217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1931212"/>
            <a:ext cx="7549869" cy="4234919"/>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50000"/>
              </a:lnSpc>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i="0" dirty="0" err="1">
                <a:solidFill>
                  <a:prstClr val="black"/>
                </a:solidFill>
                <a:latin typeface="Tahoma" panose="020B0604030504040204" pitchFamily="34" charset="0"/>
                <a:ea typeface="Tahoma" panose="020B0604030504040204" pitchFamily="34" charset="0"/>
                <a:cs typeface="Tahoma" panose="020B0604030504040204" pitchFamily="34" charset="0"/>
              </a:rPr>
              <a:t>D.Lgs.</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 81/2008 è una normativa complessa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e articolata </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con le seguenti </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caratteristiche</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Sistema Organizzato</a:t>
            </a: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Partecipato</a:t>
            </a: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Informato</a:t>
            </a:r>
          </a:p>
          <a:p>
            <a:pPr>
              <a:lnSpc>
                <a:spcPct val="150000"/>
              </a:lnSpc>
              <a:defRPr/>
            </a:pPr>
            <a:r>
              <a:rPr lang="it-IT" sz="2000" i="0" dirty="0">
                <a:solidFill>
                  <a:srgbClr val="FF0000"/>
                </a:solidFill>
                <a:latin typeface="Tahoma" panose="020B0604030504040204" pitchFamily="34" charset="0"/>
                <a:ea typeface="Tahoma" panose="020B0604030504040204" pitchFamily="34" charset="0"/>
                <a:cs typeface="Tahoma" panose="020B0604030504040204" pitchFamily="34" charset="0"/>
              </a:rPr>
              <a:t>Programmato</a:t>
            </a: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 </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7505603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9" y="1583133"/>
            <a:ext cx="7549869" cy="4659200"/>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defRPr/>
            </a:pP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13 Titoli</a:t>
            </a: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306 Articoli</a:t>
            </a: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51 Allegati</a:t>
            </a:r>
          </a:p>
        </p:txBody>
      </p:sp>
      <p:sp>
        <p:nvSpPr>
          <p:cNvPr id="6" name="Segnaposto testo 2"/>
          <p:cNvSpPr>
            <a:spLocks noGrp="1"/>
          </p:cNvSpPr>
          <p:nvPr>
            <p:ph type="body" sz="quarter" idx="12"/>
          </p:nvPr>
        </p:nvSpPr>
        <p:spPr bwMode="auto">
          <a:xfrm>
            <a:off x="241299" y="941388"/>
            <a:ext cx="8061129"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1569793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Segnaposto piè di pagina 2"/>
          <p:cNvSpPr>
            <a:spLocks noGrp="1"/>
          </p:cNvSpPr>
          <p:nvPr>
            <p:ph type="ftr" sz="quarter" idx="11"/>
          </p:nvPr>
        </p:nvSpPr>
        <p:spPr>
          <a:noFill/>
        </p:spPr>
        <p:txBody>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eaLnBrk="1" hangingPunct="1">
              <a:spcBef>
                <a:spcPct val="0"/>
              </a:spcBef>
              <a:buClrTx/>
              <a:buSzTx/>
              <a:buFontTx/>
              <a:buNone/>
            </a:pPr>
            <a:r>
              <a:rPr lang="it-IT" altLang="it-IT" sz="1400" smtClean="0">
                <a:solidFill>
                  <a:srgbClr val="EAEAEA"/>
                </a:solidFill>
                <a:latin typeface="Times New Roman" pitchFamily="18" charset="0"/>
              </a:rPr>
              <a:t>Giuseppe Renato Croce</a:t>
            </a:r>
            <a:endParaRPr lang="it-IT" altLang="it-IT" sz="1400" smtClean="0">
              <a:solidFill>
                <a:srgbClr val="EAEAEA"/>
              </a:solidFill>
              <a:latin typeface="Times New Roman" pitchFamily="18" charset="0"/>
            </a:endParaRPr>
          </a:p>
        </p:txBody>
      </p:sp>
      <p:sp>
        <p:nvSpPr>
          <p:cNvPr id="45059" name="Segnaposto numero diapositiva 3"/>
          <p:cNvSpPr>
            <a:spLocks noGrp="1"/>
          </p:cNvSpPr>
          <p:nvPr>
            <p:ph type="sldNum" sz="quarter" idx="12"/>
          </p:nvPr>
        </p:nvSpPr>
        <p:spPr>
          <a:noFill/>
        </p:spPr>
        <p:txBody>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r" eaLnBrk="1" hangingPunct="1">
              <a:spcBef>
                <a:spcPct val="0"/>
              </a:spcBef>
              <a:buClrTx/>
              <a:buSzTx/>
              <a:buFontTx/>
              <a:buNone/>
            </a:pPr>
            <a:fld id="{553E2A50-1183-4A5C-AD25-DBCB3816C229}" type="slidenum">
              <a:rPr lang="it-IT" altLang="it-IT" sz="1400" smtClean="0">
                <a:solidFill>
                  <a:srgbClr val="EAEAEA"/>
                </a:solidFill>
                <a:latin typeface="Times New Roman" pitchFamily="18" charset="0"/>
              </a:rPr>
              <a:pPr algn="r" eaLnBrk="1" hangingPunct="1">
                <a:spcBef>
                  <a:spcPct val="0"/>
                </a:spcBef>
                <a:buClrTx/>
                <a:buSzTx/>
                <a:buFontTx/>
                <a:buNone/>
              </a:pPr>
              <a:t>24</a:t>
            </a:fld>
            <a:endParaRPr lang="it-IT" altLang="it-IT" sz="1400" smtClean="0">
              <a:solidFill>
                <a:srgbClr val="EAEAEA"/>
              </a:solidFill>
              <a:latin typeface="Times New Roman" pitchFamily="18" charset="0"/>
            </a:endParaRPr>
          </a:p>
        </p:txBody>
      </p:sp>
      <p:sp>
        <p:nvSpPr>
          <p:cNvPr id="45060" name="Rectangle 2"/>
          <p:cNvSpPr>
            <a:spLocks noChangeArrowheads="1"/>
          </p:cNvSpPr>
          <p:nvPr/>
        </p:nvSpPr>
        <p:spPr bwMode="auto">
          <a:xfrm>
            <a:off x="4479926" y="3048001"/>
            <a:ext cx="298767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4400" smtClean="0">
              <a:solidFill>
                <a:srgbClr val="FFFFCC"/>
              </a:solidFill>
              <a:cs typeface="+mn-cs"/>
            </a:endParaRPr>
          </a:p>
        </p:txBody>
      </p:sp>
      <p:sp>
        <p:nvSpPr>
          <p:cNvPr id="274435" name="Rectangle 3"/>
          <p:cNvSpPr>
            <a:spLocks noChangeArrowheads="1"/>
          </p:cNvSpPr>
          <p:nvPr/>
        </p:nvSpPr>
        <p:spPr bwMode="auto">
          <a:xfrm>
            <a:off x="314554" y="1226434"/>
            <a:ext cx="8600846" cy="497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IV</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VII</a:t>
            </a:r>
          </a:p>
          <a:p>
            <a:pPr defTabSz="914400">
              <a:lnSpc>
                <a:spcPct val="80000"/>
              </a:lnSpc>
              <a:defRPr/>
            </a:pPr>
            <a:endParaRPr lang="it-IT" sz="3200" b="1" dirty="0">
              <a:solidFill>
                <a:srgbClr val="FFFF66"/>
              </a:solidFill>
              <a:effectLst>
                <a:outerShdw blurRad="38100" dist="38100" dir="2700000" algn="tl">
                  <a:srgbClr val="000000"/>
                </a:outerShdw>
              </a:effectLst>
              <a:latin typeface="Lucida Sans Unicode" pitchFamily="34" charset="0"/>
              <a:cs typeface="+mn-cs"/>
            </a:endParaRPr>
          </a:p>
        </p:txBody>
      </p:sp>
      <p:grpSp>
        <p:nvGrpSpPr>
          <p:cNvPr id="274436" name="Group 4"/>
          <p:cNvGrpSpPr>
            <a:grpSpLocks/>
          </p:cNvGrpSpPr>
          <p:nvPr/>
        </p:nvGrpSpPr>
        <p:grpSpPr bwMode="auto">
          <a:xfrm>
            <a:off x="1770279" y="2487169"/>
            <a:ext cx="7525035" cy="3273225"/>
            <a:chOff x="1217" y="709"/>
            <a:chExt cx="4324" cy="1911"/>
          </a:xfrm>
        </p:grpSpPr>
        <p:sp>
          <p:nvSpPr>
            <p:cNvPr id="45064" name="AutoShape 5"/>
            <p:cNvSpPr>
              <a:spLocks noChangeArrowheads="1"/>
            </p:cNvSpPr>
            <p:nvPr/>
          </p:nvSpPr>
          <p:spPr bwMode="auto">
            <a:xfrm>
              <a:off x="1239" y="709"/>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5" name="Text Box 6"/>
            <p:cNvSpPr txBox="1">
              <a:spLocks noChangeArrowheads="1"/>
            </p:cNvSpPr>
            <p:nvPr/>
          </p:nvSpPr>
          <p:spPr bwMode="auto">
            <a:xfrm>
              <a:off x="3203" y="709"/>
              <a:ext cx="1315"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PRINCIPI COMUNI</a:t>
              </a:r>
            </a:p>
          </p:txBody>
        </p:sp>
        <p:sp>
          <p:nvSpPr>
            <p:cNvPr id="45066" name="AutoShape 7"/>
            <p:cNvSpPr>
              <a:spLocks noChangeArrowheads="1"/>
            </p:cNvSpPr>
            <p:nvPr/>
          </p:nvSpPr>
          <p:spPr bwMode="auto">
            <a:xfrm>
              <a:off x="1239" y="990"/>
              <a:ext cx="897" cy="140"/>
            </a:xfrm>
            <a:prstGeom prst="rightArrow">
              <a:avLst>
                <a:gd name="adj1" fmla="val 50000"/>
                <a:gd name="adj2" fmla="val 160179"/>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7" name="AutoShape 8"/>
            <p:cNvSpPr>
              <a:spLocks noChangeArrowheads="1"/>
            </p:cNvSpPr>
            <p:nvPr/>
          </p:nvSpPr>
          <p:spPr bwMode="auto">
            <a:xfrm>
              <a:off x="1217" y="1242"/>
              <a:ext cx="1998" cy="140"/>
            </a:xfrm>
            <a:prstGeom prst="rightArrow">
              <a:avLst>
                <a:gd name="adj1" fmla="val 50000"/>
                <a:gd name="adj2" fmla="val 35678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8" name="AutoShape 9"/>
            <p:cNvSpPr>
              <a:spLocks noChangeArrowheads="1"/>
            </p:cNvSpPr>
            <p:nvPr/>
          </p:nvSpPr>
          <p:spPr bwMode="auto">
            <a:xfrm>
              <a:off x="1239" y="1969"/>
              <a:ext cx="856" cy="140"/>
            </a:xfrm>
            <a:prstGeom prst="rightArrow">
              <a:avLst>
                <a:gd name="adj1" fmla="val 50000"/>
                <a:gd name="adj2" fmla="val 152857"/>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9" name="AutoShape 10"/>
            <p:cNvSpPr>
              <a:spLocks noChangeArrowheads="1"/>
            </p:cNvSpPr>
            <p:nvPr/>
          </p:nvSpPr>
          <p:spPr bwMode="auto">
            <a:xfrm>
              <a:off x="1239" y="243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2" name="Text Box 13"/>
            <p:cNvSpPr txBox="1">
              <a:spLocks noChangeArrowheads="1"/>
            </p:cNvSpPr>
            <p:nvPr/>
          </p:nvSpPr>
          <p:spPr bwMode="auto">
            <a:xfrm>
              <a:off x="2257" y="976"/>
              <a:ext cx="1424"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LUOGHI DI LAVORO</a:t>
              </a:r>
            </a:p>
          </p:txBody>
        </p:sp>
        <p:sp>
          <p:nvSpPr>
            <p:cNvPr id="45073" name="Text Box 14"/>
            <p:cNvSpPr txBox="1">
              <a:spLocks noChangeArrowheads="1"/>
            </p:cNvSpPr>
            <p:nvPr/>
          </p:nvSpPr>
          <p:spPr bwMode="auto">
            <a:xfrm>
              <a:off x="3215" y="1199"/>
              <a:ext cx="2326"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ATTREZZATURE DI LAVORO E DPI</a:t>
              </a:r>
            </a:p>
          </p:txBody>
        </p:sp>
        <p:sp>
          <p:nvSpPr>
            <p:cNvPr id="45074" name="Text Box 15"/>
            <p:cNvSpPr txBox="1">
              <a:spLocks noChangeArrowheads="1"/>
            </p:cNvSpPr>
            <p:nvPr/>
          </p:nvSpPr>
          <p:spPr bwMode="auto">
            <a:xfrm>
              <a:off x="2152" y="1465"/>
              <a:ext cx="2366"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CANTIERI TEMPORANEI O MOBILI</a:t>
              </a:r>
            </a:p>
          </p:txBody>
        </p:sp>
        <p:sp>
          <p:nvSpPr>
            <p:cNvPr id="45075" name="Text Box 16"/>
            <p:cNvSpPr txBox="1">
              <a:spLocks noChangeArrowheads="1"/>
            </p:cNvSpPr>
            <p:nvPr/>
          </p:nvSpPr>
          <p:spPr bwMode="auto">
            <a:xfrm>
              <a:off x="3424" y="1720"/>
              <a:ext cx="1031"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SEGNALETICA</a:t>
              </a:r>
            </a:p>
          </p:txBody>
        </p:sp>
        <p:sp>
          <p:nvSpPr>
            <p:cNvPr id="45076" name="Text Box 17"/>
            <p:cNvSpPr txBox="1">
              <a:spLocks noChangeArrowheads="1"/>
            </p:cNvSpPr>
            <p:nvPr/>
          </p:nvSpPr>
          <p:spPr bwMode="auto">
            <a:xfrm>
              <a:off x="2152" y="1964"/>
              <a:ext cx="2934"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MOVIMENTAZIONE MANUALE DEI CARICHI</a:t>
              </a:r>
            </a:p>
          </p:txBody>
        </p:sp>
        <p:sp>
          <p:nvSpPr>
            <p:cNvPr id="45077" name="Text Box 18"/>
            <p:cNvSpPr txBox="1">
              <a:spLocks noChangeArrowheads="1"/>
            </p:cNvSpPr>
            <p:nvPr/>
          </p:nvSpPr>
          <p:spPr bwMode="auto">
            <a:xfrm>
              <a:off x="3410" y="2195"/>
              <a:ext cx="1277"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VIDEOTERMINALI</a:t>
              </a:r>
            </a:p>
          </p:txBody>
        </p:sp>
        <p:sp>
          <p:nvSpPr>
            <p:cNvPr id="45078" name="Text Box 19"/>
            <p:cNvSpPr txBox="1">
              <a:spLocks noChangeArrowheads="1"/>
            </p:cNvSpPr>
            <p:nvPr/>
          </p:nvSpPr>
          <p:spPr bwMode="auto">
            <a:xfrm>
              <a:off x="2131" y="2422"/>
              <a:ext cx="1120"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FISICI</a:t>
              </a:r>
            </a:p>
          </p:txBody>
        </p:sp>
        <p:sp>
          <p:nvSpPr>
            <p:cNvPr id="45085" name="AutoShape 26"/>
            <p:cNvSpPr>
              <a:spLocks noChangeArrowheads="1"/>
            </p:cNvSpPr>
            <p:nvPr/>
          </p:nvSpPr>
          <p:spPr bwMode="auto">
            <a:xfrm>
              <a:off x="1247" y="1706"/>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6" name="AutoShape 27"/>
            <p:cNvSpPr>
              <a:spLocks noChangeArrowheads="1"/>
            </p:cNvSpPr>
            <p:nvPr/>
          </p:nvSpPr>
          <p:spPr bwMode="auto">
            <a:xfrm>
              <a:off x="1247" y="2205"/>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9" name="AutoShape 30"/>
            <p:cNvSpPr>
              <a:spLocks noChangeArrowheads="1"/>
            </p:cNvSpPr>
            <p:nvPr/>
          </p:nvSpPr>
          <p:spPr bwMode="auto">
            <a:xfrm>
              <a:off x="1247" y="1476"/>
              <a:ext cx="897" cy="140"/>
            </a:xfrm>
            <a:prstGeom prst="rightArrow">
              <a:avLst>
                <a:gd name="adj1" fmla="val 50000"/>
                <a:gd name="adj2" fmla="val 160179"/>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grpSp>
      <p:sp>
        <p:nvSpPr>
          <p:cNvPr id="35" name="Segnaposto testo 2"/>
          <p:cNvSpPr txBox="1">
            <a:spLocks/>
          </p:cNvSpPr>
          <p:nvPr/>
        </p:nvSpPr>
        <p:spPr bwMode="auto">
          <a:xfrm>
            <a:off x="241300" y="9413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La </a:t>
            </a:r>
            <a:r>
              <a:rPr lang="it-IT" altLang="it-IT" sz="2500" dirty="0" smtClean="0">
                <a:solidFill>
                  <a:prstClr val="black"/>
                </a:solidFill>
                <a:latin typeface="Tahoma" pitchFamily="34" charset="0"/>
                <a:ea typeface="Open Sans Condensed Light" pitchFamily="34" charset="0"/>
                <a:cs typeface="Tahoma" pitchFamily="34" charset="0"/>
              </a:rPr>
              <a:t>struttura</a:t>
            </a:r>
            <a:endParaRPr lang="it-IT" altLang="it-IT" sz="2500" dirty="0">
              <a:solidFill>
                <a:prstClr val="black"/>
              </a:solidFill>
              <a:latin typeface="Tahoma" pitchFamily="34" charset="0"/>
              <a:ea typeface="Open Sans Condensed Light" pitchFamily="34" charset="0"/>
              <a:cs typeface="Tahoma" pitchFamily="34" charset="0"/>
            </a:endParaRPr>
          </a:p>
        </p:txBody>
      </p:sp>
    </p:spTree>
    <p:extLst>
      <p:ext uri="{BB962C8B-B14F-4D97-AF65-F5344CB8AC3E}">
        <p14:creationId xmlns:p14="http://schemas.microsoft.com/office/powerpoint/2010/main" val="936018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anim calcmode="lin" valueType="num">
                                      <p:cBhvr additive="base">
                                        <p:cTn id="7" dur="500" fill="hold"/>
                                        <p:tgtEl>
                                          <p:spTgt spid="274436"/>
                                        </p:tgtEl>
                                        <p:attrNameLst>
                                          <p:attrName>ppt_x</p:attrName>
                                        </p:attrNameLst>
                                      </p:cBhvr>
                                      <p:tavLst>
                                        <p:tav tm="0">
                                          <p:val>
                                            <p:strVal val="0-#ppt_w/2"/>
                                          </p:val>
                                        </p:tav>
                                        <p:tav tm="100000">
                                          <p:val>
                                            <p:strVal val="#ppt_x"/>
                                          </p:val>
                                        </p:tav>
                                      </p:tavLst>
                                    </p:anim>
                                    <p:anim calcmode="lin" valueType="num">
                                      <p:cBhvr additive="base">
                                        <p:cTn id="8" dur="500" fill="hold"/>
                                        <p:tgtEl>
                                          <p:spTgt spid="274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74435"/>
                                        </p:tgtEl>
                                        <p:attrNameLst>
                                          <p:attrName>style.visibility</p:attrName>
                                        </p:attrNameLst>
                                      </p:cBhvr>
                                      <p:to>
                                        <p:strVal val="visible"/>
                                      </p:to>
                                    </p:set>
                                    <p:anim calcmode="lin" valueType="num">
                                      <p:cBhvr additive="base">
                                        <p:cTn id="13" dur="500" fill="hold"/>
                                        <p:tgtEl>
                                          <p:spTgt spid="274435"/>
                                        </p:tgtEl>
                                        <p:attrNameLst>
                                          <p:attrName>ppt_x</p:attrName>
                                        </p:attrNameLst>
                                      </p:cBhvr>
                                      <p:tavLst>
                                        <p:tav tm="0">
                                          <p:val>
                                            <p:strVal val="1+#ppt_w/2"/>
                                          </p:val>
                                        </p:tav>
                                        <p:tav tm="100000">
                                          <p:val>
                                            <p:strVal val="#ppt_x"/>
                                          </p:val>
                                        </p:tav>
                                      </p:tavLst>
                                    </p:anim>
                                    <p:anim calcmode="lin" valueType="num">
                                      <p:cBhvr additive="base">
                                        <p:cTn id="14" dur="500" fill="hold"/>
                                        <p:tgtEl>
                                          <p:spTgt spid="2744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Segnaposto piè di pagina 2"/>
          <p:cNvSpPr>
            <a:spLocks noGrp="1"/>
          </p:cNvSpPr>
          <p:nvPr>
            <p:ph type="ftr" sz="quarter" idx="11"/>
          </p:nvPr>
        </p:nvSpPr>
        <p:spPr>
          <a:noFill/>
        </p:spPr>
        <p:txBody>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eaLnBrk="1" hangingPunct="1">
              <a:spcBef>
                <a:spcPct val="0"/>
              </a:spcBef>
              <a:buClrTx/>
              <a:buSzTx/>
              <a:buFontTx/>
              <a:buNone/>
            </a:pPr>
            <a:r>
              <a:rPr lang="it-IT" altLang="it-IT" sz="1400" smtClean="0">
                <a:solidFill>
                  <a:srgbClr val="EAEAEA"/>
                </a:solidFill>
                <a:latin typeface="Times New Roman" pitchFamily="18" charset="0"/>
              </a:rPr>
              <a:t>Giuseppe Renato Croce</a:t>
            </a:r>
            <a:endParaRPr lang="it-IT" altLang="it-IT" sz="1400" smtClean="0">
              <a:solidFill>
                <a:srgbClr val="EAEAEA"/>
              </a:solidFill>
              <a:latin typeface="Times New Roman" pitchFamily="18" charset="0"/>
            </a:endParaRPr>
          </a:p>
        </p:txBody>
      </p:sp>
      <p:sp>
        <p:nvSpPr>
          <p:cNvPr id="45059" name="Segnaposto numero diapositiva 3"/>
          <p:cNvSpPr>
            <a:spLocks noGrp="1"/>
          </p:cNvSpPr>
          <p:nvPr>
            <p:ph type="sldNum" sz="quarter" idx="12"/>
          </p:nvPr>
        </p:nvSpPr>
        <p:spPr>
          <a:noFill/>
        </p:spPr>
        <p:txBody>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r" eaLnBrk="1" hangingPunct="1">
              <a:spcBef>
                <a:spcPct val="0"/>
              </a:spcBef>
              <a:buClrTx/>
              <a:buSzTx/>
              <a:buFontTx/>
              <a:buNone/>
            </a:pPr>
            <a:fld id="{553E2A50-1183-4A5C-AD25-DBCB3816C229}" type="slidenum">
              <a:rPr lang="it-IT" altLang="it-IT" sz="1400" smtClean="0">
                <a:solidFill>
                  <a:srgbClr val="EAEAEA"/>
                </a:solidFill>
                <a:latin typeface="Times New Roman" pitchFamily="18" charset="0"/>
              </a:rPr>
              <a:pPr algn="r" eaLnBrk="1" hangingPunct="1">
                <a:spcBef>
                  <a:spcPct val="0"/>
                </a:spcBef>
                <a:buClrTx/>
                <a:buSzTx/>
                <a:buFontTx/>
                <a:buNone/>
              </a:pPr>
              <a:t>25</a:t>
            </a:fld>
            <a:endParaRPr lang="it-IT" altLang="it-IT" sz="1400" smtClean="0">
              <a:solidFill>
                <a:srgbClr val="EAEAEA"/>
              </a:solidFill>
              <a:latin typeface="Times New Roman" pitchFamily="18" charset="0"/>
            </a:endParaRPr>
          </a:p>
        </p:txBody>
      </p:sp>
      <p:sp>
        <p:nvSpPr>
          <p:cNvPr id="45060" name="Rectangle 2"/>
          <p:cNvSpPr>
            <a:spLocks noChangeArrowheads="1"/>
          </p:cNvSpPr>
          <p:nvPr/>
        </p:nvSpPr>
        <p:spPr bwMode="auto">
          <a:xfrm>
            <a:off x="4479926" y="3048001"/>
            <a:ext cx="298767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4400" smtClean="0">
              <a:solidFill>
                <a:srgbClr val="FFFFCC"/>
              </a:solidFill>
              <a:cs typeface="+mn-cs"/>
            </a:endParaRPr>
          </a:p>
        </p:txBody>
      </p:sp>
      <p:sp>
        <p:nvSpPr>
          <p:cNvPr id="274435" name="Rectangle 3"/>
          <p:cNvSpPr>
            <a:spLocks noChangeArrowheads="1"/>
          </p:cNvSpPr>
          <p:nvPr/>
        </p:nvSpPr>
        <p:spPr bwMode="auto">
          <a:xfrm>
            <a:off x="248717" y="1597087"/>
            <a:ext cx="8732520" cy="442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IX</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XIII</a:t>
            </a:r>
          </a:p>
          <a:p>
            <a:pPr defTabSz="914400">
              <a:lnSpc>
                <a:spcPct val="80000"/>
              </a:lnSpc>
              <a:defRPr/>
            </a:pPr>
            <a:endParaRPr lang="it-IT" sz="3200" b="1" dirty="0">
              <a:solidFill>
                <a:srgbClr val="FFFF66"/>
              </a:solidFill>
              <a:effectLst>
                <a:outerShdw blurRad="38100" dist="38100" dir="2700000" algn="tl">
                  <a:srgbClr val="000000"/>
                </a:outerShdw>
              </a:effectLst>
              <a:latin typeface="Lucida Sans Unicode" pitchFamily="34" charset="0"/>
              <a:cs typeface="+mn-cs"/>
            </a:endParaRPr>
          </a:p>
        </p:txBody>
      </p:sp>
      <p:grpSp>
        <p:nvGrpSpPr>
          <p:cNvPr id="274436" name="Group 4"/>
          <p:cNvGrpSpPr>
            <a:grpSpLocks/>
          </p:cNvGrpSpPr>
          <p:nvPr/>
        </p:nvGrpSpPr>
        <p:grpSpPr bwMode="auto">
          <a:xfrm>
            <a:off x="1796000" y="2845554"/>
            <a:ext cx="7073087" cy="2796262"/>
            <a:chOff x="1212" y="2422"/>
            <a:chExt cx="4113" cy="1373"/>
          </a:xfrm>
        </p:grpSpPr>
        <p:sp>
          <p:nvSpPr>
            <p:cNvPr id="45069" name="AutoShape 10"/>
            <p:cNvSpPr>
              <a:spLocks noChangeArrowheads="1"/>
            </p:cNvSpPr>
            <p:nvPr/>
          </p:nvSpPr>
          <p:spPr bwMode="auto">
            <a:xfrm>
              <a:off x="1239" y="243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0" name="AutoShape 11"/>
            <p:cNvSpPr>
              <a:spLocks noChangeArrowheads="1"/>
            </p:cNvSpPr>
            <p:nvPr/>
          </p:nvSpPr>
          <p:spPr bwMode="auto">
            <a:xfrm>
              <a:off x="1212" y="3199"/>
              <a:ext cx="1940" cy="140"/>
            </a:xfrm>
            <a:prstGeom prst="rightArrow">
              <a:avLst>
                <a:gd name="adj1" fmla="val 50000"/>
                <a:gd name="adj2" fmla="val 3464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1" name="AutoShape 12"/>
            <p:cNvSpPr>
              <a:spLocks noChangeArrowheads="1"/>
            </p:cNvSpPr>
            <p:nvPr/>
          </p:nvSpPr>
          <p:spPr bwMode="auto">
            <a:xfrm>
              <a:off x="1220" y="3653"/>
              <a:ext cx="1796" cy="140"/>
            </a:xfrm>
            <a:prstGeom prst="rightArrow">
              <a:avLst>
                <a:gd name="adj1" fmla="val 50000"/>
                <a:gd name="adj2" fmla="val 320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8" name="Text Box 19"/>
            <p:cNvSpPr txBox="1">
              <a:spLocks noChangeArrowheads="1"/>
            </p:cNvSpPr>
            <p:nvPr/>
          </p:nvSpPr>
          <p:spPr bwMode="auto">
            <a:xfrm>
              <a:off x="2131" y="2422"/>
              <a:ext cx="1134"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FISICI</a:t>
              </a:r>
            </a:p>
          </p:txBody>
        </p:sp>
        <p:sp>
          <p:nvSpPr>
            <p:cNvPr id="45079" name="Text Box 20"/>
            <p:cNvSpPr txBox="1">
              <a:spLocks noChangeArrowheads="1"/>
            </p:cNvSpPr>
            <p:nvPr/>
          </p:nvSpPr>
          <p:spPr bwMode="auto">
            <a:xfrm>
              <a:off x="3144" y="2682"/>
              <a:ext cx="1714"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SOSTANZE PERICOLOSE</a:t>
              </a:r>
            </a:p>
          </p:txBody>
        </p:sp>
        <p:sp>
          <p:nvSpPr>
            <p:cNvPr id="45080" name="Text Box 21"/>
            <p:cNvSpPr txBox="1">
              <a:spLocks noChangeArrowheads="1"/>
            </p:cNvSpPr>
            <p:nvPr/>
          </p:nvSpPr>
          <p:spPr bwMode="auto">
            <a:xfrm>
              <a:off x="2091" y="2934"/>
              <a:ext cx="1398"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BIOLOGICI</a:t>
              </a:r>
            </a:p>
          </p:txBody>
        </p:sp>
        <p:sp>
          <p:nvSpPr>
            <p:cNvPr id="45081" name="Text Box 22"/>
            <p:cNvSpPr txBox="1">
              <a:spLocks noChangeArrowheads="1"/>
            </p:cNvSpPr>
            <p:nvPr/>
          </p:nvSpPr>
          <p:spPr bwMode="auto">
            <a:xfrm>
              <a:off x="3184" y="3175"/>
              <a:ext cx="1701"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ATMOSFERE ESPLOSIVE</a:t>
              </a:r>
            </a:p>
          </p:txBody>
        </p:sp>
        <p:sp>
          <p:nvSpPr>
            <p:cNvPr id="45082" name="Text Box 23"/>
            <p:cNvSpPr txBox="1">
              <a:spLocks noChangeArrowheads="1"/>
            </p:cNvSpPr>
            <p:nvPr/>
          </p:nvSpPr>
          <p:spPr bwMode="auto">
            <a:xfrm>
              <a:off x="2148" y="3401"/>
              <a:ext cx="2868" cy="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DISPOSIZIONI IN MATERIA PENALE E DI </a:t>
              </a:r>
              <a:endPar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endParaRPr>
            </a:p>
            <a:p>
              <a:pPr defTabSz="914400" eaLnBrk="1" hangingPunct="1">
                <a:lnSpc>
                  <a:spcPct val="80000"/>
                </a:lnSpc>
                <a:spcBef>
                  <a:spcPct val="0"/>
                </a:spcBef>
                <a:buClrTx/>
                <a:buSzTx/>
                <a:buNone/>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PROCEDURA </a:t>
              </a: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PENALE </a:t>
              </a:r>
            </a:p>
          </p:txBody>
        </p:sp>
        <p:sp>
          <p:nvSpPr>
            <p:cNvPr id="45083" name="Text Box 24"/>
            <p:cNvSpPr txBox="1">
              <a:spLocks noChangeArrowheads="1"/>
            </p:cNvSpPr>
            <p:nvPr/>
          </p:nvSpPr>
          <p:spPr bwMode="auto">
            <a:xfrm>
              <a:off x="3117" y="3629"/>
              <a:ext cx="2208"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NORME TRANSITORIE E FINALI</a:t>
              </a:r>
            </a:p>
          </p:txBody>
        </p:sp>
        <p:sp>
          <p:nvSpPr>
            <p:cNvPr id="45084" name="AutoShape 25"/>
            <p:cNvSpPr>
              <a:spLocks noChangeArrowheads="1"/>
            </p:cNvSpPr>
            <p:nvPr/>
          </p:nvSpPr>
          <p:spPr bwMode="auto">
            <a:xfrm>
              <a:off x="1247" y="2931"/>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7" name="AutoShape 28"/>
            <p:cNvSpPr>
              <a:spLocks noChangeArrowheads="1"/>
            </p:cNvSpPr>
            <p:nvPr/>
          </p:nvSpPr>
          <p:spPr bwMode="auto">
            <a:xfrm>
              <a:off x="1223" y="2704"/>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8" name="AutoShape 29"/>
            <p:cNvSpPr>
              <a:spLocks noChangeArrowheads="1"/>
            </p:cNvSpPr>
            <p:nvPr/>
          </p:nvSpPr>
          <p:spPr bwMode="auto">
            <a:xfrm>
              <a:off x="1247" y="342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grpSp>
      <p:sp>
        <p:nvSpPr>
          <p:cNvPr id="34" name="Segnaposto testo 2"/>
          <p:cNvSpPr txBox="1">
            <a:spLocks/>
          </p:cNvSpPr>
          <p:nvPr/>
        </p:nvSpPr>
        <p:spPr bwMode="auto">
          <a:xfrm>
            <a:off x="241300" y="9413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t-IT" altLang="it-IT" sz="2500" dirty="0">
              <a:latin typeface="Tahoma" pitchFamily="34" charset="0"/>
              <a:cs typeface="Tahoma" pitchFamily="34" charset="0"/>
            </a:endParaRPr>
          </a:p>
        </p:txBody>
      </p:sp>
      <p:sp>
        <p:nvSpPr>
          <p:cNvPr id="21" name="Segnaposto testo 2"/>
          <p:cNvSpPr txBox="1">
            <a:spLocks/>
          </p:cNvSpPr>
          <p:nvPr/>
        </p:nvSpPr>
        <p:spPr bwMode="auto">
          <a:xfrm>
            <a:off x="393700" y="10937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La struttura</a:t>
            </a:r>
          </a:p>
        </p:txBody>
      </p:sp>
    </p:spTree>
    <p:extLst>
      <p:ext uri="{BB962C8B-B14F-4D97-AF65-F5344CB8AC3E}">
        <p14:creationId xmlns:p14="http://schemas.microsoft.com/office/powerpoint/2010/main" val="2061988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anim calcmode="lin" valueType="num">
                                      <p:cBhvr additive="base">
                                        <p:cTn id="7" dur="500" fill="hold"/>
                                        <p:tgtEl>
                                          <p:spTgt spid="274436"/>
                                        </p:tgtEl>
                                        <p:attrNameLst>
                                          <p:attrName>ppt_x</p:attrName>
                                        </p:attrNameLst>
                                      </p:cBhvr>
                                      <p:tavLst>
                                        <p:tav tm="0">
                                          <p:val>
                                            <p:strVal val="0-#ppt_w/2"/>
                                          </p:val>
                                        </p:tav>
                                        <p:tav tm="100000">
                                          <p:val>
                                            <p:strVal val="#ppt_x"/>
                                          </p:val>
                                        </p:tav>
                                      </p:tavLst>
                                    </p:anim>
                                    <p:anim calcmode="lin" valueType="num">
                                      <p:cBhvr additive="base">
                                        <p:cTn id="8" dur="500" fill="hold"/>
                                        <p:tgtEl>
                                          <p:spTgt spid="274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74435"/>
                                        </p:tgtEl>
                                        <p:attrNameLst>
                                          <p:attrName>style.visibility</p:attrName>
                                        </p:attrNameLst>
                                      </p:cBhvr>
                                      <p:to>
                                        <p:strVal val="visible"/>
                                      </p:to>
                                    </p:set>
                                    <p:anim calcmode="lin" valueType="num">
                                      <p:cBhvr additive="base">
                                        <p:cTn id="13" dur="500" fill="hold"/>
                                        <p:tgtEl>
                                          <p:spTgt spid="274435"/>
                                        </p:tgtEl>
                                        <p:attrNameLst>
                                          <p:attrName>ppt_x</p:attrName>
                                        </p:attrNameLst>
                                      </p:cBhvr>
                                      <p:tavLst>
                                        <p:tav tm="0">
                                          <p:val>
                                            <p:strVal val="1+#ppt_w/2"/>
                                          </p:val>
                                        </p:tav>
                                        <p:tav tm="100000">
                                          <p:val>
                                            <p:strVal val="#ppt_x"/>
                                          </p:val>
                                        </p:tav>
                                      </p:tavLst>
                                    </p:anim>
                                    <p:anim calcmode="lin" valueType="num">
                                      <p:cBhvr additive="base">
                                        <p:cTn id="14" dur="500" fill="hold"/>
                                        <p:tgtEl>
                                          <p:spTgt spid="2744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414867" y="1464733"/>
            <a:ext cx="8034865" cy="5232400"/>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Il testo unico comporta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l'abrogazione </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delle seguenti norme: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27 aprile 1955, n. 547;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7 gennaio 1956 n. 164;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19 marzo 1956, n. 303, fatta eccezione per l'articolo 64</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15 agosto 1991, n. 277;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19 settembre 1994, n. 626;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14 agosto 1996, n. 493;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14 agosto 1996, n. 494;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19 agosto 2005, n. 187;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art. 36 bis, commi 1 e 2 del D. L. 4 luglio 2006 n. 223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art.2, 3, 5, 6 e 7 della L. 3 agosto 2007, n. 123 </a:t>
            </a:r>
          </a:p>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4138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2306230"/>
            <a:ext cx="7549869" cy="4070294"/>
          </a:xfrm>
          <a:prstGeom prst="rect">
            <a:avLst/>
          </a:prstGeom>
          <a:noFill/>
          <a:ln>
            <a:noFill/>
          </a:ln>
          <a:effectLst>
            <a:glow rad="228600">
              <a:srgbClr val="0C01F1">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Al contempo si procede a: </a:t>
            </a:r>
          </a:p>
          <a:p>
            <a:pPr algn="l" defTabSz="914400" eaLnBrk="1" hangingPunct="1">
              <a:lnSpc>
                <a:spcPct val="90000"/>
              </a:lnSpc>
              <a:buClr>
                <a:srgbClr val="376D6C"/>
              </a:buClr>
              <a:buSzPct val="80000"/>
              <a:defRPr/>
            </a:pPr>
            <a:endPar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ampliare campo di applicazione (oggettivo e soggettivo)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includere normativa presente nella L.626/94;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includere specifiche normative in materia di cantieri, vibrazioni, segnaletica, ecc.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rafforzare le prerogative di RLS, RLST e RLS di "sito" (es. cantieri)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coordinare le attività di vigilanza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finanziare azioni promozionali private e pubbliche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definire ruoli e compiti degli Istituti/Enti (INAIL, ISPESL, ecc.) </a:t>
            </a:r>
            <a:endParaRPr lang="it-IT" altLang="it-IT" sz="2000" i="0"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La struttura</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Segnaposto testo 1"/>
          <p:cNvSpPr>
            <a:spLocks noGrp="1"/>
          </p:cNvSpPr>
          <p:nvPr>
            <p:ph type="body" sz="quarter" idx="11"/>
          </p:nvPr>
        </p:nvSpPr>
        <p:spPr bwMode="auto">
          <a:xfrm>
            <a:off x="374650" y="1265238"/>
            <a:ext cx="8210550" cy="3968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dirty="0" smtClean="0">
                <a:solidFill>
                  <a:schemeClr val="tx1"/>
                </a:solidFill>
                <a:latin typeface="Tahoma" pitchFamily="34" charset="0"/>
                <a:cs typeface="Tahoma" pitchFamily="34" charset="0"/>
              </a:rPr>
              <a:t>Gli allegati </a:t>
            </a:r>
          </a:p>
        </p:txBody>
      </p:sp>
      <p:sp>
        <p:nvSpPr>
          <p:cNvPr id="4" name="Segnaposto testo 1"/>
          <p:cNvSpPr txBox="1">
            <a:spLocks/>
          </p:cNvSpPr>
          <p:nvPr/>
        </p:nvSpPr>
        <p:spPr>
          <a:xfrm>
            <a:off x="752558" y="1931013"/>
            <a:ext cx="7549869" cy="2783661"/>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I  - Gravi violazioni ai fini dell’adozione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 provvedimento di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sospensione dell’attività imprenditoriale	</a:t>
            </a:r>
          </a:p>
        </p:txBody>
      </p:sp>
      <p:sp>
        <p:nvSpPr>
          <p:cNvPr id="5" name="Fumetto 1 4"/>
          <p:cNvSpPr/>
          <p:nvPr/>
        </p:nvSpPr>
        <p:spPr>
          <a:xfrm>
            <a:off x="833480" y="3439116"/>
            <a:ext cx="6236187" cy="1818684"/>
          </a:xfrm>
          <a:prstGeom prst="wedgeRoundRectCallout">
            <a:avLst>
              <a:gd name="adj1" fmla="val -35729"/>
              <a:gd name="adj2" fmla="val -66511"/>
              <a:gd name="adj3" fmla="val 16667"/>
            </a:avLst>
          </a:prstGeom>
          <a:solidFill>
            <a:schemeClr val="bg2"/>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it-IT" sz="2000" dirty="0">
              <a:solidFill>
                <a:schemeClr val="tx1"/>
              </a:solidFill>
            </a:endParaRP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Mancata applicazione delle armature di sostegno, fatte salve le prescrizioni desumibili dalla relazione tecnica di consistenza del terreno</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Violazioni che espongono al rischio di elettrocuzione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Lavori in prossimità di linee elettriche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Presenza di conduttori nudi in tensione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Mancanza protezione contro i contatti diretti ed indiretti (impianto di terra, interruttore magnetotermico, interruttore differenziale)</a:t>
            </a:r>
          </a:p>
        </p:txBody>
      </p:sp>
      <p:sp>
        <p:nvSpPr>
          <p:cNvPr id="7"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Il decreto </a:t>
            </a:r>
            <a:r>
              <a:rPr lang="it-IT" altLang="it-IT" sz="2500" dirty="0">
                <a:solidFill>
                  <a:schemeClr val="tx1"/>
                </a:solidFill>
                <a:latin typeface="Tahoma" pitchFamily="34" charset="0"/>
                <a:ea typeface="+mn-ea"/>
                <a:cs typeface="Tahoma" pitchFamily="34" charset="0"/>
              </a:rPr>
              <a:t>l</a:t>
            </a:r>
            <a:r>
              <a:rPr lang="it-IT" altLang="it-IT" sz="2500" dirty="0" smtClean="0">
                <a:solidFill>
                  <a:schemeClr val="tx1"/>
                </a:solidFill>
                <a:latin typeface="Tahoma" pitchFamily="34" charset="0"/>
                <a:ea typeface="+mn-ea"/>
                <a:cs typeface="Tahoma" pitchFamily="34" charset="0"/>
              </a:rPr>
              <a:t>egislativo </a:t>
            </a:r>
            <a:r>
              <a:rPr lang="it-IT" altLang="it-IT" sz="2500" dirty="0">
                <a:solidFill>
                  <a:schemeClr val="tx1"/>
                </a:solidFill>
                <a:latin typeface="Tahoma" pitchFamily="34" charset="0"/>
                <a:ea typeface="+mn-ea"/>
                <a:cs typeface="Tahoma" pitchFamily="34" charset="0"/>
              </a:rPr>
              <a:t>81/08</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7" y="1882917"/>
            <a:ext cx="7549869" cy="4207858"/>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II - Casi in cui è consentito lo svolgimento diretto da parte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datore di lavoro dei compiti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prevenzione protezione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III - Cartella sanitaria e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IV - Requisiti dei luoghi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V - Requisiti di sicurezza delle attrezzature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VI - disposizioni concernenti l'uso delle attrezzature di lavoro </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2230" name="Segnaposto testo 1"/>
          <p:cNvSpPr>
            <a:spLocks noGrp="1"/>
          </p:cNvSpPr>
          <p:nvPr>
            <p:ph type="body" sz="quarter" idx="11"/>
          </p:nvPr>
        </p:nvSpPr>
        <p:spPr bwMode="auto">
          <a:xfrm>
            <a:off x="422275" y="1300164"/>
            <a:ext cx="8210550" cy="39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2290" name="Segnaposto testo 1"/>
          <p:cNvSpPr>
            <a:spLocks noGrp="1"/>
          </p:cNvSpPr>
          <p:nvPr>
            <p:ph type="body" sz="quarter" idx="11"/>
          </p:nvPr>
        </p:nvSpPr>
        <p:spPr bwMode="auto">
          <a:xfrm>
            <a:off x="374650" y="1463675"/>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Salute Vita Integrità personale</a:t>
            </a:r>
          </a:p>
          <a:p>
            <a:endParaRPr lang="it-IT" altLang="it-IT" smtClean="0">
              <a:ea typeface="Lato Light" pitchFamily="34" charset="0"/>
            </a:endParaRPr>
          </a:p>
        </p:txBody>
      </p:sp>
      <p:sp>
        <p:nvSpPr>
          <p:cNvPr id="12291" name="Segnaposto testo 2"/>
          <p:cNvSpPr>
            <a:spLocks noGrp="1"/>
          </p:cNvSpPr>
          <p:nvPr>
            <p:ph type="body" sz="quarter" idx="12"/>
          </p:nvPr>
        </p:nvSpPr>
        <p:spPr bwMode="auto">
          <a:xfrm>
            <a:off x="241300" y="941390"/>
            <a:ext cx="2178219" cy="4180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2" name="Rettangolo 1"/>
          <p:cNvSpPr/>
          <p:nvPr/>
        </p:nvSpPr>
        <p:spPr>
          <a:xfrm>
            <a:off x="241300" y="1858964"/>
            <a:ext cx="8269653" cy="3170099"/>
          </a:xfrm>
          <a:prstGeom prst="rect">
            <a:avLst/>
          </a:prstGeom>
        </p:spPr>
        <p:txBody>
          <a:bodyPr wrap="square">
            <a:spAutoFit/>
          </a:bodyPr>
          <a:lstStyle/>
          <a:p>
            <a:pPr lvl="0" algn="ct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Diritto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salute  vuole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significare diritto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vita e alla integrità personale</a:t>
            </a:r>
          </a:p>
          <a:p>
            <a:pPr lvl="0">
              <a:lnSpc>
                <a:spcPct val="1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vita  non è semplice stato biologico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contrapposto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morte, ma capacità della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persona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umana di provvedere alla sua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conservazione</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sviluppo e riproduzione,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nonché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 stabilire e mantenere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relazioni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coscienti e feconde con l’ambiente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che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circonda e con gli altri uomini</a:t>
            </a:r>
          </a:p>
          <a:p>
            <a:pPr lvl="0">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1885444"/>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VII - verifiche di attrezzature </a:t>
            </a: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VIII</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IX -  norme di buona tecnica le specifiche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tecniche  emanate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dagli  organismi nazionali 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internazionali</a:t>
            </a: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X - Elenco dei lavori edili o di ingegneria civile di cui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all'art</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89  comma 1, lettera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 Elenco dei lavori comportanti rischi particolari per la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sicurezza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e la salute dei lavoratori di cui all'art. 100, co 1</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3254" name="Segnaposto testo 1"/>
          <p:cNvSpPr>
            <a:spLocks noGrp="1"/>
          </p:cNvSpPr>
          <p:nvPr>
            <p:ph type="body" sz="quarter" idx="11"/>
          </p:nvPr>
        </p:nvSpPr>
        <p:spPr bwMode="auto">
          <a:xfrm>
            <a:off x="374650" y="1350964"/>
            <a:ext cx="8210550" cy="39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La </a:t>
            </a:r>
            <a:r>
              <a:rPr lang="it-IT" altLang="it-IT" sz="2500" dirty="0" smtClean="0">
                <a:solidFill>
                  <a:prstClr val="black"/>
                </a:solidFill>
                <a:latin typeface="Tahoma" pitchFamily="34" charset="0"/>
                <a:cs typeface="Tahoma" pitchFamily="34" charset="0"/>
              </a:rPr>
              <a:t>struttura</a:t>
            </a:r>
            <a:endParaRPr lang="it-IT" altLang="it-IT" sz="2500" dirty="0">
              <a:solidFill>
                <a:prstClr val="black"/>
              </a:solidFill>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28283" y="1917812"/>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Allegato XII - Contenuto della notifica preliminare di cui all'art.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99</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XIII - Prescrizioni di sicurezza e di salute per la logistica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cantiere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XIV - Contenuti minimi del corso di formazione per i coordinatori per la progettazione e per l'esecuzione dei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 - Contenuti minimi dei piani di sicurezza nei cantieri temporanei o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mobili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XVI - Fascicolo con le caratteristiche dell'opera	</a:t>
            </a:r>
          </a:p>
        </p:txBody>
      </p:sp>
      <p:sp>
        <p:nvSpPr>
          <p:cNvPr id="54278" name="Segnaposto testo 1"/>
          <p:cNvSpPr>
            <a:spLocks noGrp="1"/>
          </p:cNvSpPr>
          <p:nvPr>
            <p:ph type="body" sz="quarter" idx="11"/>
          </p:nvPr>
        </p:nvSpPr>
        <p:spPr bwMode="auto">
          <a:xfrm>
            <a:off x="374650" y="1333499"/>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8" y="1812617"/>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XVII - Idoneità tecnico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professionale</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Allegati da XVIII a XLVIII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XLIX - Ripartizione delle aree in cui possono formarsi atmosfere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esplosive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L - (articolo 293, articolo 294, comma 2, lettera d), articolo 295, commi 1 e 2)  </a:t>
            </a: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LI - (articolo 293, comma 3) - Segnale di avvertimento per indicare le aree in cui possono formarsi atmosfere esplosive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5302" name="Segnaposto testo 1"/>
          <p:cNvSpPr>
            <a:spLocks noGrp="1"/>
          </p:cNvSpPr>
          <p:nvPr>
            <p:ph type="body" sz="quarter" idx="11"/>
          </p:nvPr>
        </p:nvSpPr>
        <p:spPr bwMode="auto">
          <a:xfrm>
            <a:off x="374650" y="1265238"/>
            <a:ext cx="8210550" cy="3968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Il decreto </a:t>
            </a:r>
            <a:r>
              <a:rPr lang="it-IT" altLang="it-IT" sz="2500" dirty="0">
                <a:solidFill>
                  <a:schemeClr val="tx1"/>
                </a:solidFill>
                <a:latin typeface="Tahoma" pitchFamily="34" charset="0"/>
                <a:ea typeface="+mn-ea"/>
                <a:cs typeface="Tahoma" pitchFamily="34" charset="0"/>
              </a:rPr>
              <a:t>l</a:t>
            </a:r>
            <a:r>
              <a:rPr lang="it-IT" altLang="it-IT" sz="2500" dirty="0" smtClean="0">
                <a:solidFill>
                  <a:schemeClr val="tx1"/>
                </a:solidFill>
                <a:latin typeface="Tahoma" pitchFamily="34" charset="0"/>
                <a:ea typeface="+mn-ea"/>
                <a:cs typeface="Tahoma" pitchFamily="34" charset="0"/>
              </a:rPr>
              <a:t>egislativo </a:t>
            </a:r>
            <a:r>
              <a:rPr lang="it-IT" altLang="it-IT" sz="2500" dirty="0">
                <a:solidFill>
                  <a:schemeClr val="tx1"/>
                </a:solidFill>
                <a:latin typeface="Tahoma" pitchFamily="34" charset="0"/>
                <a:ea typeface="+mn-ea"/>
                <a:cs typeface="Tahoma" pitchFamily="34" charset="0"/>
              </a:rPr>
              <a:t>81/08</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43933" y="1066801"/>
            <a:ext cx="8712200" cy="6093976"/>
          </a:xfrm>
          <a:prstGeom prst="rect">
            <a:avLst/>
          </a:prstGeom>
        </p:spPr>
        <p:txBody>
          <a:bodyPr wrap="square">
            <a:spAutoFit/>
          </a:bodyPr>
          <a:lstStyle/>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Principali novità</a:t>
            </a:r>
          </a:p>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Lotta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al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sommerso</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Coordinamento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della vigilanza</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ctr"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Tutela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precari</a:t>
            </a:r>
          </a:p>
          <a:p>
            <a:pPr lvl="0" algn="ctr" defTabSz="914400">
              <a:lnSpc>
                <a:spcPct val="150000"/>
              </a:lnSpc>
              <a:buClr>
                <a:srgbClr val="376D6C"/>
              </a:buClr>
              <a:buSzPct val="80000"/>
              <a:defRPr/>
            </a:pPr>
            <a:r>
              <a:rPr lang="it-IT" altLang="it-IT" sz="2000" kern="0" dirty="0" err="1">
                <a:solidFill>
                  <a:prstClr val="black"/>
                </a:solidFill>
                <a:latin typeface="Tahoma" panose="020B0604030504040204" pitchFamily="34" charset="0"/>
                <a:ea typeface="Tahoma" panose="020B0604030504040204" pitchFamily="34" charset="0"/>
                <a:cs typeface="Tahoma" panose="020B0604030504040204" pitchFamily="34" charset="0"/>
              </a:rPr>
              <a:t>Rls</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e </a:t>
            </a:r>
            <a:r>
              <a:rPr lang="it-IT" altLang="it-IT" sz="2000" kern="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Rlst</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Sanzioni</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Infortuni mortali</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Finanziamenti</a:t>
            </a:r>
          </a:p>
          <a:p>
            <a:pPr lvl="0" algn="ctr"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Istituzione Libretto sanitario e di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Delega di funzioni </a:t>
            </a:r>
            <a:endPar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lnSpc>
                <a:spcPct val="150000"/>
              </a:lnSpc>
              <a:buClr>
                <a:srgbClr val="376D6C"/>
              </a:buClr>
              <a:buSzPct val="80000"/>
              <a:defRPr/>
            </a:pP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lnSpc>
                <a:spcPct val="150000"/>
              </a:lnSpc>
              <a:buClr>
                <a:srgbClr val="376D6C"/>
              </a:buClr>
              <a:buSzPct val="80000"/>
              <a:defRPr/>
            </a:pPr>
            <a:endPar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33</a:t>
            </a:fld>
            <a:endParaRPr lang="it-IT">
              <a:solidFill>
                <a:srgbClr val="EAEAEA"/>
              </a:solidFill>
            </a:endParaRPr>
          </a:p>
        </p:txBody>
      </p:sp>
    </p:spTree>
    <p:extLst>
      <p:ext uri="{BB962C8B-B14F-4D97-AF65-F5344CB8AC3E}">
        <p14:creationId xmlns:p14="http://schemas.microsoft.com/office/powerpoint/2010/main" val="1323232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323850" y="4724400"/>
            <a:ext cx="828675" cy="1192213"/>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Datore </a:t>
            </a:r>
          </a:p>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di lavoro</a:t>
            </a:r>
          </a:p>
          <a:p>
            <a:pPr defTabSz="914400" eaLnBrk="1" hangingPunct="1">
              <a:spcBef>
                <a:spcPct val="50000"/>
              </a:spcBef>
              <a:buClrTx/>
              <a:buSzTx/>
              <a:buFontTx/>
              <a:buNone/>
            </a:pPr>
            <a:endParaRPr lang="it-IT" altLang="it-IT" sz="1600" dirty="0" smtClean="0">
              <a:solidFill>
                <a:schemeClr val="bg2"/>
              </a:solidFill>
              <a:latin typeface="Garamond" pitchFamily="18" charset="0"/>
              <a:cs typeface="+mn-cs"/>
            </a:endParaRPr>
          </a:p>
        </p:txBody>
      </p:sp>
      <p:sp>
        <p:nvSpPr>
          <p:cNvPr id="55302" name="Rectangle 5"/>
          <p:cNvSpPr>
            <a:spLocks noChangeArrowheads="1"/>
          </p:cNvSpPr>
          <p:nvPr/>
        </p:nvSpPr>
        <p:spPr bwMode="auto">
          <a:xfrm>
            <a:off x="0" y="32766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just" defTabSz="914400" eaLnBrk="1" hangingPunct="1">
              <a:spcBef>
                <a:spcPct val="0"/>
              </a:spcBef>
              <a:buClrTx/>
              <a:buSzTx/>
              <a:buFont typeface="Wingdings" pitchFamily="2" charset="2"/>
              <a:buNone/>
            </a:pPr>
            <a:r>
              <a:rPr lang="it-IT" altLang="it-IT" sz="2800" i="1" smtClean="0">
                <a:solidFill>
                  <a:srgbClr val="FFFF66"/>
                </a:solidFill>
                <a:latin typeface="Arial" pitchFamily="34" charset="0"/>
                <a:cs typeface="+mn-cs"/>
              </a:rPr>
              <a:t>  </a:t>
            </a:r>
            <a:endParaRPr lang="it-IT" altLang="it-IT" sz="2400" smtClean="0">
              <a:solidFill>
                <a:srgbClr val="EAEAEA"/>
              </a:solidFill>
              <a:latin typeface="Times New Roman" pitchFamily="18" charset="0"/>
              <a:cs typeface="+mn-cs"/>
            </a:endParaRPr>
          </a:p>
        </p:txBody>
      </p:sp>
      <p:sp>
        <p:nvSpPr>
          <p:cNvPr id="55303" name="Rectangle 6"/>
          <p:cNvSpPr>
            <a:spLocks noChangeArrowheads="1"/>
          </p:cNvSpPr>
          <p:nvPr/>
        </p:nvSpPr>
        <p:spPr bwMode="auto">
          <a:xfrm>
            <a:off x="203200" y="1219200"/>
            <a:ext cx="89408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just" defTabSz="914400" eaLnBrk="1" hangingPunct="1">
              <a:spcBef>
                <a:spcPct val="50000"/>
              </a:spcBef>
              <a:buClrTx/>
              <a:buSzTx/>
              <a:buFont typeface="Wingdings" pitchFamily="2" charset="2"/>
              <a:buNone/>
            </a:pPr>
            <a:endParaRPr lang="it-IT" altLang="it-IT" sz="2400" smtClean="0">
              <a:solidFill>
                <a:srgbClr val="EAEAEA"/>
              </a:solidFill>
              <a:latin typeface="Times New Roman" pitchFamily="18" charset="0"/>
              <a:cs typeface="+mn-cs"/>
            </a:endParaRPr>
          </a:p>
          <a:p>
            <a:pPr algn="just" defTabSz="914400" eaLnBrk="1" hangingPunct="1">
              <a:spcBef>
                <a:spcPct val="50000"/>
              </a:spcBef>
              <a:buClrTx/>
              <a:buSzTx/>
              <a:buFont typeface="Wingdings" pitchFamily="2" charset="2"/>
              <a:buNone/>
            </a:pPr>
            <a:endParaRPr lang="it-IT" altLang="it-IT" sz="2400" smtClean="0">
              <a:solidFill>
                <a:srgbClr val="EAEAEA"/>
              </a:solidFill>
              <a:latin typeface="Times New Roman" pitchFamily="18" charset="0"/>
              <a:cs typeface="+mn-cs"/>
            </a:endParaRPr>
          </a:p>
        </p:txBody>
      </p:sp>
      <p:pic>
        <p:nvPicPr>
          <p:cNvPr id="39943" name="Picture 7" descr="attor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21644"/>
            <a:ext cx="9144000" cy="2743200"/>
          </a:xfrm>
          <a:prstGeom prst="rect">
            <a:avLst/>
          </a:prstGeom>
          <a:noFill/>
          <a:ln w="762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39944" name="Rectangle 8"/>
          <p:cNvSpPr>
            <a:spLocks noChangeArrowheads="1"/>
          </p:cNvSpPr>
          <p:nvPr/>
        </p:nvSpPr>
        <p:spPr bwMode="auto">
          <a:xfrm>
            <a:off x="1287463" y="4724400"/>
            <a:ext cx="2098675" cy="825500"/>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Responsabile del         servizio prevenzione e protezione</a:t>
            </a:r>
          </a:p>
        </p:txBody>
      </p:sp>
      <p:sp>
        <p:nvSpPr>
          <p:cNvPr id="39945" name="Rectangle 9"/>
          <p:cNvSpPr>
            <a:spLocks noChangeArrowheads="1"/>
          </p:cNvSpPr>
          <p:nvPr/>
        </p:nvSpPr>
        <p:spPr bwMode="auto">
          <a:xfrm>
            <a:off x="3614738" y="4830762"/>
            <a:ext cx="1219200" cy="581025"/>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50000"/>
              </a:spcBef>
              <a:buClrTx/>
              <a:buSzTx/>
              <a:buFontTx/>
              <a:buNone/>
            </a:pPr>
            <a:r>
              <a:rPr lang="it-IT" altLang="it-IT" sz="1600" b="1" i="1" dirty="0" smtClean="0">
                <a:solidFill>
                  <a:schemeClr val="bg2"/>
                </a:solidFill>
                <a:latin typeface="Garamond" pitchFamily="18" charset="0"/>
                <a:cs typeface="+mn-cs"/>
              </a:rPr>
              <a:t>Medico competente</a:t>
            </a:r>
          </a:p>
        </p:txBody>
      </p:sp>
      <p:sp>
        <p:nvSpPr>
          <p:cNvPr id="39946" name="Rectangle 10"/>
          <p:cNvSpPr>
            <a:spLocks noChangeArrowheads="1"/>
          </p:cNvSpPr>
          <p:nvPr/>
        </p:nvSpPr>
        <p:spPr bwMode="auto">
          <a:xfrm>
            <a:off x="5080000" y="4800600"/>
            <a:ext cx="1557338" cy="581025"/>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Rappresentante dei lavoratori</a:t>
            </a:r>
          </a:p>
        </p:txBody>
      </p:sp>
      <p:sp>
        <p:nvSpPr>
          <p:cNvPr id="39947" name="Rectangle 11"/>
          <p:cNvSpPr>
            <a:spLocks noChangeArrowheads="1"/>
          </p:cNvSpPr>
          <p:nvPr/>
        </p:nvSpPr>
        <p:spPr bwMode="auto">
          <a:xfrm>
            <a:off x="6975475" y="4784725"/>
            <a:ext cx="1073150" cy="336550"/>
          </a:xfrm>
          <a:prstGeom prst="rect">
            <a:avLst/>
          </a:prstGeom>
          <a:solidFill>
            <a:schemeClr val="tx1"/>
          </a:solidFill>
          <a:ln>
            <a:noFill/>
          </a:ln>
          <a:effectLs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Lavoratori</a:t>
            </a:r>
          </a:p>
        </p:txBody>
      </p:sp>
      <p:sp>
        <p:nvSpPr>
          <p:cNvPr id="39948" name="Rectangle 12"/>
          <p:cNvSpPr>
            <a:spLocks noGrp="1" noChangeArrowheads="1"/>
          </p:cNvSpPr>
          <p:nvPr>
            <p:ph type="title"/>
          </p:nvPr>
        </p:nvSpPr>
        <p:spPr>
          <a:xfrm>
            <a:off x="787400" y="194733"/>
            <a:ext cx="7772400" cy="1143000"/>
          </a:xfrm>
        </p:spPr>
        <p:txBody>
          <a:bodyPr/>
          <a:lstStyle/>
          <a:p>
            <a:r>
              <a:rPr lang="it-IT" altLang="it-IT" dirty="0" smtClean="0"/>
              <a:t>I nuovi Soggetti responsabili</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B02367CA-E63B-4BF2-88F6-B4EBA1C21F93}" type="slidenum">
              <a:rPr lang="it-IT" smtClean="0">
                <a:solidFill>
                  <a:srgbClr val="EAEAEA"/>
                </a:solidFill>
              </a:rPr>
              <a:pPr>
                <a:defRPr/>
              </a:pPr>
              <a:t>34</a:t>
            </a:fld>
            <a:endParaRPr lang="it-IT">
              <a:solidFill>
                <a:srgbClr val="EAEAEA"/>
              </a:solidFill>
            </a:endParaRPr>
          </a:p>
        </p:txBody>
      </p:sp>
    </p:spTree>
    <p:extLst>
      <p:ext uri="{BB962C8B-B14F-4D97-AF65-F5344CB8AC3E}">
        <p14:creationId xmlns:p14="http://schemas.microsoft.com/office/powerpoint/2010/main" val="334640670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8"/>
                                        </p:tgtEl>
                                        <p:attrNameLst>
                                          <p:attrName>style.visibility</p:attrName>
                                        </p:attrNameLst>
                                      </p:cBhvr>
                                      <p:to>
                                        <p:strVal val="visible"/>
                                      </p:to>
                                    </p:set>
                                    <p:anim calcmode="lin" valueType="num">
                                      <p:cBhvr additive="base">
                                        <p:cTn id="7" dur="500" fill="hold"/>
                                        <p:tgtEl>
                                          <p:spTgt spid="39948"/>
                                        </p:tgtEl>
                                        <p:attrNameLst>
                                          <p:attrName>ppt_x</p:attrName>
                                        </p:attrNameLst>
                                      </p:cBhvr>
                                      <p:tavLst>
                                        <p:tav tm="0">
                                          <p:val>
                                            <p:strVal val="0-#ppt_w/2"/>
                                          </p:val>
                                        </p:tav>
                                        <p:tav tm="100000">
                                          <p:val>
                                            <p:strVal val="#ppt_x"/>
                                          </p:val>
                                        </p:tav>
                                      </p:tavLst>
                                    </p:anim>
                                    <p:anim calcmode="lin" valueType="num">
                                      <p:cBhvr additive="base">
                                        <p:cTn id="8" dur="500" fill="hold"/>
                                        <p:tgtEl>
                                          <p:spTgt spid="399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9943"/>
                                        </p:tgtEl>
                                        <p:attrNameLst>
                                          <p:attrName>style.visibility</p:attrName>
                                        </p:attrNameLst>
                                      </p:cBhvr>
                                      <p:to>
                                        <p:strVal val="visible"/>
                                      </p:to>
                                    </p:set>
                                    <p:anim calcmode="lin" valueType="num">
                                      <p:cBhvr additive="base">
                                        <p:cTn id="13" dur="500" fill="hold"/>
                                        <p:tgtEl>
                                          <p:spTgt spid="39943"/>
                                        </p:tgtEl>
                                        <p:attrNameLst>
                                          <p:attrName>ppt_x</p:attrName>
                                        </p:attrNameLst>
                                      </p:cBhvr>
                                      <p:tavLst>
                                        <p:tav tm="0">
                                          <p:val>
                                            <p:strVal val="0-#ppt_w/2"/>
                                          </p:val>
                                        </p:tav>
                                        <p:tav tm="100000">
                                          <p:val>
                                            <p:strVal val="#ppt_x"/>
                                          </p:val>
                                        </p:tav>
                                      </p:tavLst>
                                    </p:anim>
                                    <p:anim calcmode="lin" valueType="num">
                                      <p:cBhvr additive="base">
                                        <p:cTn id="14" dur="500" fill="hold"/>
                                        <p:tgtEl>
                                          <p:spTgt spid="3994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8"/>
                                        </p:tgtEl>
                                        <p:attrNameLst>
                                          <p:attrName>style.visibility</p:attrName>
                                        </p:attrNameLst>
                                      </p:cBhvr>
                                      <p:to>
                                        <p:strVal val="visible"/>
                                      </p:to>
                                    </p:set>
                                    <p:anim calcmode="lin" valueType="num">
                                      <p:cBhvr additive="base">
                                        <p:cTn id="19" dur="500" fill="hold"/>
                                        <p:tgtEl>
                                          <p:spTgt spid="39938"/>
                                        </p:tgtEl>
                                        <p:attrNameLst>
                                          <p:attrName>ppt_x</p:attrName>
                                        </p:attrNameLst>
                                      </p:cBhvr>
                                      <p:tavLst>
                                        <p:tav tm="0">
                                          <p:val>
                                            <p:strVal val="0-#ppt_w/2"/>
                                          </p:val>
                                        </p:tav>
                                        <p:tav tm="100000">
                                          <p:val>
                                            <p:strVal val="#ppt_x"/>
                                          </p:val>
                                        </p:tav>
                                      </p:tavLst>
                                    </p:anim>
                                    <p:anim calcmode="lin" valueType="num">
                                      <p:cBhvr additive="base">
                                        <p:cTn id="20" dur="500" fill="hold"/>
                                        <p:tgtEl>
                                          <p:spTgt spid="3993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44"/>
                                        </p:tgtEl>
                                        <p:attrNameLst>
                                          <p:attrName>style.visibility</p:attrName>
                                        </p:attrNameLst>
                                      </p:cBhvr>
                                      <p:to>
                                        <p:strVal val="visible"/>
                                      </p:to>
                                    </p:set>
                                    <p:anim calcmode="lin" valueType="num">
                                      <p:cBhvr additive="base">
                                        <p:cTn id="25" dur="500" fill="hold"/>
                                        <p:tgtEl>
                                          <p:spTgt spid="39944"/>
                                        </p:tgtEl>
                                        <p:attrNameLst>
                                          <p:attrName>ppt_x</p:attrName>
                                        </p:attrNameLst>
                                      </p:cBhvr>
                                      <p:tavLst>
                                        <p:tav tm="0">
                                          <p:val>
                                            <p:strVal val="0-#ppt_w/2"/>
                                          </p:val>
                                        </p:tav>
                                        <p:tav tm="100000">
                                          <p:val>
                                            <p:strVal val="#ppt_x"/>
                                          </p:val>
                                        </p:tav>
                                      </p:tavLst>
                                    </p:anim>
                                    <p:anim calcmode="lin" valueType="num">
                                      <p:cBhvr additive="base">
                                        <p:cTn id="26" dur="500" fill="hold"/>
                                        <p:tgtEl>
                                          <p:spTgt spid="3994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45"/>
                                        </p:tgtEl>
                                        <p:attrNameLst>
                                          <p:attrName>style.visibility</p:attrName>
                                        </p:attrNameLst>
                                      </p:cBhvr>
                                      <p:to>
                                        <p:strVal val="visible"/>
                                      </p:to>
                                    </p:set>
                                    <p:anim calcmode="lin" valueType="num">
                                      <p:cBhvr additive="base">
                                        <p:cTn id="31" dur="500" fill="hold"/>
                                        <p:tgtEl>
                                          <p:spTgt spid="39945"/>
                                        </p:tgtEl>
                                        <p:attrNameLst>
                                          <p:attrName>ppt_x</p:attrName>
                                        </p:attrNameLst>
                                      </p:cBhvr>
                                      <p:tavLst>
                                        <p:tav tm="0">
                                          <p:val>
                                            <p:strVal val="0-#ppt_w/2"/>
                                          </p:val>
                                        </p:tav>
                                        <p:tav tm="100000">
                                          <p:val>
                                            <p:strVal val="#ppt_x"/>
                                          </p:val>
                                        </p:tav>
                                      </p:tavLst>
                                    </p:anim>
                                    <p:anim calcmode="lin" valueType="num">
                                      <p:cBhvr additive="base">
                                        <p:cTn id="32" dur="500" fill="hold"/>
                                        <p:tgtEl>
                                          <p:spTgt spid="3994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46"/>
                                        </p:tgtEl>
                                        <p:attrNameLst>
                                          <p:attrName>style.visibility</p:attrName>
                                        </p:attrNameLst>
                                      </p:cBhvr>
                                      <p:to>
                                        <p:strVal val="visible"/>
                                      </p:to>
                                    </p:set>
                                    <p:anim calcmode="lin" valueType="num">
                                      <p:cBhvr additive="base">
                                        <p:cTn id="37" dur="500" fill="hold"/>
                                        <p:tgtEl>
                                          <p:spTgt spid="39946"/>
                                        </p:tgtEl>
                                        <p:attrNameLst>
                                          <p:attrName>ppt_x</p:attrName>
                                        </p:attrNameLst>
                                      </p:cBhvr>
                                      <p:tavLst>
                                        <p:tav tm="0">
                                          <p:val>
                                            <p:strVal val="0-#ppt_w/2"/>
                                          </p:val>
                                        </p:tav>
                                        <p:tav tm="100000">
                                          <p:val>
                                            <p:strVal val="#ppt_x"/>
                                          </p:val>
                                        </p:tav>
                                      </p:tavLst>
                                    </p:anim>
                                    <p:anim calcmode="lin" valueType="num">
                                      <p:cBhvr additive="base">
                                        <p:cTn id="38" dur="500" fill="hold"/>
                                        <p:tgtEl>
                                          <p:spTgt spid="3994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947"/>
                                        </p:tgtEl>
                                        <p:attrNameLst>
                                          <p:attrName>style.visibility</p:attrName>
                                        </p:attrNameLst>
                                      </p:cBhvr>
                                      <p:to>
                                        <p:strVal val="visible"/>
                                      </p:to>
                                    </p:set>
                                    <p:anim calcmode="lin" valueType="num">
                                      <p:cBhvr additive="base">
                                        <p:cTn id="43" dur="500" fill="hold"/>
                                        <p:tgtEl>
                                          <p:spTgt spid="39947"/>
                                        </p:tgtEl>
                                        <p:attrNameLst>
                                          <p:attrName>ppt_x</p:attrName>
                                        </p:attrNameLst>
                                      </p:cBhvr>
                                      <p:tavLst>
                                        <p:tav tm="0">
                                          <p:val>
                                            <p:strVal val="0-#ppt_w/2"/>
                                          </p:val>
                                        </p:tav>
                                        <p:tav tm="100000">
                                          <p:val>
                                            <p:strVal val="#ppt_x"/>
                                          </p:val>
                                        </p:tav>
                                      </p:tavLst>
                                    </p:anim>
                                    <p:anim calcmode="lin" valueType="num">
                                      <p:cBhvr additive="base">
                                        <p:cTn id="44" dur="500" fill="hold"/>
                                        <p:tgtEl>
                                          <p:spTgt spid="399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autoUpdateAnimBg="0"/>
      <p:bldP spid="39944" grpId="0" animBg="1" autoUpdateAnimBg="0"/>
      <p:bldP spid="39945" grpId="0" animBg="1" autoUpdateAnimBg="0"/>
      <p:bldP spid="39946" grpId="0" animBg="1" autoUpdateAnimBg="0"/>
      <p:bldP spid="39947" grpId="0" animBg="1" autoUpdateAnimBg="0"/>
      <p:bldP spid="3994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2256" y="1036052"/>
            <a:ext cx="8054800" cy="5575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egnaposto testo 1"/>
          <p:cNvSpPr>
            <a:spLocks noGrp="1"/>
          </p:cNvSpPr>
          <p:nvPr>
            <p:ph type="body" sz="quarter" idx="11"/>
          </p:nvPr>
        </p:nvSpPr>
        <p:spPr>
          <a:xfrm>
            <a:off x="892454" y="1968552"/>
            <a:ext cx="2456460"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Rappresentante dei lavoratori per la sicurezza</a:t>
            </a:r>
          </a:p>
          <a:p>
            <a:endParaRPr lang="it-IT" dirty="0"/>
          </a:p>
        </p:txBody>
      </p:sp>
      <p:sp>
        <p:nvSpPr>
          <p:cNvPr id="5" name="Segnaposto testo 1"/>
          <p:cNvSpPr>
            <a:spLocks noGrp="1"/>
          </p:cNvSpPr>
          <p:nvPr>
            <p:ph type="body" sz="quarter" idx="11"/>
          </p:nvPr>
        </p:nvSpPr>
        <p:spPr>
          <a:xfrm>
            <a:off x="3732653" y="1968552"/>
            <a:ext cx="2060985"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Medico competente</a:t>
            </a:r>
          </a:p>
          <a:p>
            <a:endParaRPr lang="it-IT" dirty="0"/>
          </a:p>
        </p:txBody>
      </p:sp>
      <p:sp>
        <p:nvSpPr>
          <p:cNvPr id="6" name="Segnaposto testo 1"/>
          <p:cNvSpPr>
            <a:spLocks noGrp="1"/>
          </p:cNvSpPr>
          <p:nvPr>
            <p:ph type="body" sz="quarter" idx="11"/>
          </p:nvPr>
        </p:nvSpPr>
        <p:spPr>
          <a:xfrm>
            <a:off x="6220813" y="1968554"/>
            <a:ext cx="2456460"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Responsabile del servizio</a:t>
            </a:r>
          </a:p>
          <a:p>
            <a:endParaRPr lang="it-IT" dirty="0"/>
          </a:p>
        </p:txBody>
      </p:sp>
      <p:sp>
        <p:nvSpPr>
          <p:cNvPr id="7" name="Segnaposto testo 1"/>
          <p:cNvSpPr>
            <a:spLocks noGrp="1"/>
          </p:cNvSpPr>
          <p:nvPr>
            <p:ph type="body" sz="quarter" idx="11"/>
          </p:nvPr>
        </p:nvSpPr>
        <p:spPr>
          <a:xfrm>
            <a:off x="892454" y="3388559"/>
            <a:ext cx="2456460" cy="986788"/>
          </a:xfrm>
          <a:ln w="19050">
            <a:solidFill>
              <a:schemeClr val="accent1">
                <a:lumMod val="60000"/>
                <a:lumOff val="40000"/>
              </a:schemeClr>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Dirigente</a:t>
            </a:r>
          </a:p>
          <a:p>
            <a:endParaRPr lang="it-IT" dirty="0"/>
          </a:p>
        </p:txBody>
      </p:sp>
      <p:sp>
        <p:nvSpPr>
          <p:cNvPr id="8" name="Segnaposto testo 1"/>
          <p:cNvSpPr>
            <a:spLocks noGrp="1"/>
          </p:cNvSpPr>
          <p:nvPr>
            <p:ph type="body" sz="quarter" idx="11"/>
          </p:nvPr>
        </p:nvSpPr>
        <p:spPr>
          <a:xfrm>
            <a:off x="6300596"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per l’EMERGENZA</a:t>
            </a:r>
          </a:p>
          <a:p>
            <a:endParaRPr lang="it-IT" dirty="0"/>
          </a:p>
        </p:txBody>
      </p:sp>
      <p:sp>
        <p:nvSpPr>
          <p:cNvPr id="9" name="Segnaposto testo 1"/>
          <p:cNvSpPr>
            <a:spLocks noGrp="1"/>
          </p:cNvSpPr>
          <p:nvPr>
            <p:ph type="body" sz="quarter" idx="11"/>
          </p:nvPr>
        </p:nvSpPr>
        <p:spPr>
          <a:xfrm>
            <a:off x="6270115" y="3388559"/>
            <a:ext cx="2456460" cy="986788"/>
          </a:xfrm>
          <a:ln w="19050">
            <a:solidFill>
              <a:schemeClr val="accent1">
                <a:lumMod val="60000"/>
                <a:lumOff val="40000"/>
              </a:schemeClr>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Preposto</a:t>
            </a:r>
          </a:p>
          <a:p>
            <a:endParaRPr lang="it-IT" dirty="0"/>
          </a:p>
        </p:txBody>
      </p:sp>
      <p:sp>
        <p:nvSpPr>
          <p:cNvPr id="10" name="Segnaposto testo 1"/>
          <p:cNvSpPr>
            <a:spLocks noGrp="1"/>
          </p:cNvSpPr>
          <p:nvPr>
            <p:ph type="body" sz="quarter" idx="11"/>
          </p:nvPr>
        </p:nvSpPr>
        <p:spPr>
          <a:xfrm>
            <a:off x="955852"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del PRONTO SOCCORSO</a:t>
            </a:r>
            <a:endParaRPr lang="it-IT" dirty="0"/>
          </a:p>
        </p:txBody>
      </p:sp>
      <p:sp>
        <p:nvSpPr>
          <p:cNvPr id="11" name="Segnaposto testo 1"/>
          <p:cNvSpPr>
            <a:spLocks noGrp="1"/>
          </p:cNvSpPr>
          <p:nvPr>
            <p:ph type="body" sz="quarter" idx="11"/>
          </p:nvPr>
        </p:nvSpPr>
        <p:spPr>
          <a:xfrm>
            <a:off x="3679544"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della PREVENZIONE INCENDI</a:t>
            </a:r>
          </a:p>
          <a:p>
            <a:endParaRPr lang="it-IT" dirty="0"/>
          </a:p>
        </p:txBody>
      </p:sp>
      <p:sp>
        <p:nvSpPr>
          <p:cNvPr id="3" name="Ovale 2"/>
          <p:cNvSpPr/>
          <p:nvPr/>
        </p:nvSpPr>
        <p:spPr>
          <a:xfrm>
            <a:off x="3803904" y="3388560"/>
            <a:ext cx="2114093" cy="87050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eaLnBrk="0" hangingPunct="0">
              <a:spcBef>
                <a:spcPct val="20000"/>
              </a:spcBef>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Datore di 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3" name="Segnaposto testo 1"/>
          <p:cNvSpPr>
            <a:spLocks noGrp="1"/>
          </p:cNvSpPr>
          <p:nvPr>
            <p:ph type="body" sz="quarter" idx="11"/>
          </p:nvPr>
        </p:nvSpPr>
        <p:spPr bwMode="auto">
          <a:xfrm>
            <a:off x="892455" y="1446872"/>
            <a:ext cx="7784819" cy="44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dirty="0" smtClean="0">
                <a:solidFill>
                  <a:srgbClr val="C00000"/>
                </a:solidFill>
                <a:latin typeface="Tahoma" pitchFamily="34" charset="0"/>
                <a:cs typeface="Tahoma" pitchFamily="34" charset="0"/>
              </a:rPr>
              <a:t>L’ Organizzazione della sicurezza</a:t>
            </a:r>
          </a:p>
        </p:txBody>
      </p:sp>
      <p:sp>
        <p:nvSpPr>
          <p:cNvPr id="14"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000" dirty="0">
                <a:solidFill>
                  <a:schemeClr val="tx1"/>
                </a:solidFill>
                <a:latin typeface="Tahoma" pitchFamily="34" charset="0"/>
                <a:ea typeface="+mn-ea"/>
                <a:cs typeface="Tahoma" pitchFamily="34" charset="0"/>
              </a:rPr>
              <a:t>soggetti responsabili</a:t>
            </a:r>
          </a:p>
          <a:p>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422166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egnaposto numero diapositiva 3"/>
          <p:cNvSpPr>
            <a:spLocks noGrp="1"/>
          </p:cNvSpPr>
          <p:nvPr>
            <p:ph type="sldNum" sz="quarter" idx="12"/>
          </p:nvPr>
        </p:nvSpPr>
        <p:spPr/>
        <p:txBody>
          <a:bodyPr/>
          <a:lstStyle/>
          <a:p>
            <a:fld id="{F2FD708B-23CA-4F78-A790-2676E2213886}" type="slidenum">
              <a:rPr lang="it-IT" altLang="it-IT" smtClean="0"/>
              <a:pPr/>
              <a:t>36</a:t>
            </a:fld>
            <a:endParaRPr lang="it-IT" altLang="it-IT"/>
          </a:p>
        </p:txBody>
      </p:sp>
      <p:sp>
        <p:nvSpPr>
          <p:cNvPr id="70664" name="Oval 8"/>
          <p:cNvSpPr>
            <a:spLocks noChangeArrowheads="1"/>
          </p:cNvSpPr>
          <p:nvPr/>
        </p:nvSpPr>
        <p:spPr bwMode="auto">
          <a:xfrm>
            <a:off x="2667003" y="3200739"/>
            <a:ext cx="3810000" cy="1523436"/>
          </a:xfrm>
          <a:prstGeom prst="ellipse">
            <a:avLst/>
          </a:prstGeom>
          <a:solidFill>
            <a:srgbClr val="E3E3FF"/>
          </a:solidFill>
          <a:ln w="9525">
            <a:round/>
            <a:headEnd/>
            <a:tailEnd/>
          </a:ln>
          <a:effectLst/>
          <a:scene3d>
            <a:camera prst="legacyObliqueTopRight"/>
            <a:lightRig rig="legacyFlat3" dir="b"/>
          </a:scene3d>
          <a:sp3d extrusionH="430200" prstMaterial="legacyMatte">
            <a:bevelT w="13500" h="13500" prst="angle"/>
            <a:bevelB w="13500" h="13500" prst="angle"/>
            <a:extrusionClr>
              <a:srgbClr val="E3E3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102" tIns="51051" rIns="102102" bIns="51051" anchor="ctr">
            <a:flatTx/>
          </a:bodyP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Tutelare</a:t>
            </a:r>
          </a:p>
          <a:p>
            <a:pPr algn="ctr"/>
            <a:r>
              <a:rPr lang="it-IT" altLang="it-IT" sz="2500" b="1" dirty="0" smtClean="0">
                <a:latin typeface="Tahoma" pitchFamily="34" charset="0"/>
                <a:cs typeface="+mn-cs"/>
              </a:rPr>
              <a:t> la sicurezza e la salute </a:t>
            </a:r>
          </a:p>
          <a:p>
            <a:pPr algn="ctr"/>
            <a:r>
              <a:rPr lang="it-IT" altLang="it-IT" sz="2500" b="1" dirty="0" smtClean="0">
                <a:latin typeface="Tahoma" pitchFamily="34" charset="0"/>
                <a:cs typeface="+mn-cs"/>
              </a:rPr>
              <a:t>dei lavoratori</a:t>
            </a:r>
            <a:r>
              <a:rPr lang="it-IT" altLang="it-IT" sz="2500" b="1" dirty="0" smtClean="0">
                <a:solidFill>
                  <a:srgbClr val="000000"/>
                </a:solidFill>
                <a:latin typeface="Tahoma" pitchFamily="34" charset="0"/>
                <a:cs typeface="+mn-cs"/>
              </a:rPr>
              <a:t> </a:t>
            </a:r>
          </a:p>
        </p:txBody>
      </p:sp>
      <p:sp>
        <p:nvSpPr>
          <p:cNvPr id="70665" name="AutoShape 9"/>
          <p:cNvSpPr>
            <a:spLocks noChangeArrowheads="1"/>
          </p:cNvSpPr>
          <p:nvPr/>
        </p:nvSpPr>
        <p:spPr bwMode="auto">
          <a:xfrm>
            <a:off x="381000" y="1903873"/>
            <a:ext cx="2209800" cy="1296866"/>
          </a:xfrm>
          <a:prstGeom prst="cube">
            <a:avLst>
              <a:gd name="adj" fmla="val 25000"/>
            </a:avLst>
          </a:prstGeom>
          <a:solidFill>
            <a:schemeClr val="bg2"/>
          </a:solidFill>
          <a:ln w="9525">
            <a:solidFill>
              <a:schemeClr val="bg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R.S.P.P.</a:t>
            </a:r>
          </a:p>
        </p:txBody>
      </p:sp>
      <p:sp>
        <p:nvSpPr>
          <p:cNvPr id="70666" name="AutoShape 10"/>
          <p:cNvSpPr>
            <a:spLocks noChangeArrowheads="1"/>
          </p:cNvSpPr>
          <p:nvPr/>
        </p:nvSpPr>
        <p:spPr bwMode="auto">
          <a:xfrm>
            <a:off x="3522137" y="1525127"/>
            <a:ext cx="2286000" cy="1362006"/>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Datore</a:t>
            </a:r>
          </a:p>
          <a:p>
            <a:pPr algn="ctr"/>
            <a:r>
              <a:rPr lang="it-IT" altLang="it-IT" sz="2500" b="1" dirty="0" smtClean="0">
                <a:latin typeface="Tahoma" pitchFamily="34" charset="0"/>
                <a:cs typeface="+mn-cs"/>
              </a:rPr>
              <a:t>di</a:t>
            </a:r>
          </a:p>
          <a:p>
            <a:pPr algn="ctr"/>
            <a:r>
              <a:rPr lang="it-IT" altLang="it-IT" sz="2500" b="1" dirty="0" smtClean="0">
                <a:latin typeface="Tahoma" pitchFamily="34" charset="0"/>
                <a:cs typeface="+mn-cs"/>
              </a:rPr>
              <a:t>lavoro</a:t>
            </a:r>
          </a:p>
        </p:txBody>
      </p:sp>
      <p:sp>
        <p:nvSpPr>
          <p:cNvPr id="70667" name="AutoShape 11"/>
          <p:cNvSpPr>
            <a:spLocks noChangeArrowheads="1"/>
          </p:cNvSpPr>
          <p:nvPr/>
        </p:nvSpPr>
        <p:spPr bwMode="auto">
          <a:xfrm>
            <a:off x="6553201" y="2208222"/>
            <a:ext cx="2362199" cy="1220778"/>
          </a:xfrm>
          <a:prstGeom prst="cube">
            <a:avLst>
              <a:gd name="adj" fmla="val 25000"/>
            </a:avLst>
          </a:prstGeom>
          <a:noFill/>
          <a:ln w="9525">
            <a:solidFill>
              <a:schemeClr val="tx1"/>
            </a:solidFill>
            <a:miter lim="800000"/>
            <a:headEnd/>
            <a:tailEnd/>
          </a:ln>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Medico</a:t>
            </a:r>
          </a:p>
          <a:p>
            <a:pPr algn="ctr"/>
            <a:r>
              <a:rPr lang="it-IT" altLang="it-IT" sz="2500" b="1" dirty="0" smtClean="0">
                <a:latin typeface="Tahoma" pitchFamily="34" charset="0"/>
                <a:cs typeface="+mn-cs"/>
              </a:rPr>
              <a:t>Competente</a:t>
            </a:r>
          </a:p>
        </p:txBody>
      </p:sp>
      <p:sp>
        <p:nvSpPr>
          <p:cNvPr id="70668" name="AutoShape 12"/>
          <p:cNvSpPr>
            <a:spLocks noChangeArrowheads="1"/>
          </p:cNvSpPr>
          <p:nvPr/>
        </p:nvSpPr>
        <p:spPr bwMode="auto">
          <a:xfrm>
            <a:off x="304802" y="4343741"/>
            <a:ext cx="2209800" cy="1293483"/>
          </a:xfrm>
          <a:prstGeom prst="cube">
            <a:avLst>
              <a:gd name="adj" fmla="val 25000"/>
            </a:avLst>
          </a:prstGeom>
          <a:solidFill>
            <a:schemeClr val="bg2"/>
          </a:solid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Dirigenti</a:t>
            </a:r>
          </a:p>
          <a:p>
            <a:pPr algn="ctr"/>
            <a:r>
              <a:rPr lang="it-IT" altLang="it-IT" sz="2500" b="1" dirty="0" smtClean="0">
                <a:latin typeface="Tahoma" pitchFamily="34" charset="0"/>
                <a:cs typeface="+mn-cs"/>
              </a:rPr>
              <a:t>Preposti </a:t>
            </a:r>
          </a:p>
        </p:txBody>
      </p:sp>
      <p:sp>
        <p:nvSpPr>
          <p:cNvPr id="70670" name="AutoShape 14"/>
          <p:cNvSpPr>
            <a:spLocks noChangeArrowheads="1"/>
          </p:cNvSpPr>
          <p:nvPr/>
        </p:nvSpPr>
        <p:spPr bwMode="auto">
          <a:xfrm>
            <a:off x="6781800" y="4364175"/>
            <a:ext cx="2133600" cy="720000"/>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R.L.S</a:t>
            </a:r>
            <a:r>
              <a:rPr lang="it-IT" altLang="it-IT" sz="2500" b="1" dirty="0" smtClean="0">
                <a:solidFill>
                  <a:schemeClr val="bg2"/>
                </a:solidFill>
                <a:latin typeface="Tahoma" pitchFamily="34" charset="0"/>
                <a:cs typeface="+mn-cs"/>
              </a:rPr>
              <a:t>.</a:t>
            </a:r>
          </a:p>
        </p:txBody>
      </p:sp>
      <p:sp>
        <p:nvSpPr>
          <p:cNvPr id="2" name="Rettangolo 1"/>
          <p:cNvSpPr/>
          <p:nvPr/>
        </p:nvSpPr>
        <p:spPr>
          <a:xfrm>
            <a:off x="380999" y="33382"/>
            <a:ext cx="7374467" cy="1286506"/>
          </a:xfrm>
          <a:prstGeom prst="rect">
            <a:avLst/>
          </a:prstGeom>
          <a:solidFill>
            <a:schemeClr val="bg1"/>
          </a:solidFill>
        </p:spPr>
        <p:txBody>
          <a:bodyPr wrap="square">
            <a:spAutoFit/>
          </a:bodyPr>
          <a:lstStyle/>
          <a:p>
            <a:pPr lvl="0">
              <a:spcBef>
                <a:spcPct val="20000"/>
              </a:spcBef>
            </a:pPr>
            <a:r>
              <a:rPr lang="it-IT" altLang="it-IT" sz="2000" dirty="0">
                <a:latin typeface="Tahoma" pitchFamily="34" charset="0"/>
                <a:cs typeface="Tahoma" pitchFamily="34" charset="0"/>
              </a:rPr>
              <a:t>soggetti </a:t>
            </a:r>
            <a:r>
              <a:rPr lang="it-IT" altLang="it-IT" sz="2000" dirty="0" smtClean="0">
                <a:latin typeface="Tahoma" pitchFamily="34" charset="0"/>
                <a:cs typeface="Tahoma" pitchFamily="34" charset="0"/>
              </a:rPr>
              <a:t>responsabili</a:t>
            </a:r>
          </a:p>
          <a:p>
            <a:pPr lvl="0">
              <a:spcBef>
                <a:spcPct val="20000"/>
              </a:spcBef>
            </a:pPr>
            <a:endParaRPr lang="it-IT" altLang="it-IT" sz="2000" dirty="0">
              <a:latin typeface="Tahoma" pitchFamily="34" charset="0"/>
              <a:cs typeface="Tahoma" pitchFamily="34" charset="0"/>
            </a:endParaRPr>
          </a:p>
          <a:p>
            <a:pPr lvl="0">
              <a:spcBef>
                <a:spcPct val="20000"/>
              </a:spcBef>
            </a:pPr>
            <a:r>
              <a:rPr lang="it-IT" altLang="it-IT" sz="2000" dirty="0" smtClean="0">
                <a:latin typeface="Tahoma" pitchFamily="34" charset="0"/>
                <a:cs typeface="Tahoma" pitchFamily="34" charset="0"/>
              </a:rPr>
              <a:t>                                              </a:t>
            </a:r>
            <a:r>
              <a:rPr lang="it-IT" altLang="it-IT" sz="2800" b="1" i="1" u="sng" dirty="0" smtClean="0">
                <a:latin typeface="Tahoma" pitchFamily="34" charset="0"/>
                <a:cs typeface="Tahoma" pitchFamily="34" charset="0"/>
              </a:rPr>
              <a:t>L’obiettivo</a:t>
            </a:r>
            <a:endParaRPr lang="it-IT" altLang="it-IT" sz="2800" b="1" i="1" u="sng" dirty="0">
              <a:latin typeface="Tahoma" pitchFamily="34" charset="0"/>
              <a:cs typeface="Tahoma" pitchFamily="34" charset="0"/>
            </a:endParaRPr>
          </a:p>
        </p:txBody>
      </p:sp>
      <p:sp>
        <p:nvSpPr>
          <p:cNvPr id="12" name="AutoShape 13"/>
          <p:cNvSpPr>
            <a:spLocks noChangeArrowheads="1"/>
          </p:cNvSpPr>
          <p:nvPr/>
        </p:nvSpPr>
        <p:spPr bwMode="auto">
          <a:xfrm>
            <a:off x="3276603" y="4954127"/>
            <a:ext cx="2286000" cy="1217396"/>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Lavoratori</a:t>
            </a:r>
            <a:r>
              <a:rPr lang="it-IT" altLang="it-IT" sz="2500" b="1" dirty="0" smtClean="0">
                <a:solidFill>
                  <a:srgbClr val="FFFFCC"/>
                </a:solidFill>
                <a:latin typeface="Tahoma" pitchFamily="34" charset="0"/>
                <a:cs typeface="+mn-cs"/>
              </a:rPr>
              <a:t> </a:t>
            </a: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Tree>
    <p:extLst>
      <p:ext uri="{BB962C8B-B14F-4D97-AF65-F5344CB8AC3E}">
        <p14:creationId xmlns:p14="http://schemas.microsoft.com/office/powerpoint/2010/main" val="300891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Segnaposto numero diapositiva 3"/>
          <p:cNvSpPr>
            <a:spLocks noGrp="1"/>
          </p:cNvSpPr>
          <p:nvPr>
            <p:ph type="sldNum" sz="quarter" idx="12"/>
          </p:nvPr>
        </p:nvSpPr>
        <p:spPr/>
        <p:txBody>
          <a:bodyPr/>
          <a:lstStyle/>
          <a:p>
            <a:fld id="{7FF92BAE-8E35-4C4C-8720-D41D610F2DB6}" type="slidenum">
              <a:rPr lang="it-IT" altLang="it-IT" smtClean="0"/>
              <a:pPr/>
              <a:t>37</a:t>
            </a:fld>
            <a:endParaRPr lang="it-IT" altLang="it-IT"/>
          </a:p>
        </p:txBody>
      </p:sp>
      <p:sp>
        <p:nvSpPr>
          <p:cNvPr id="68616" name="Rectangle 1032"/>
          <p:cNvSpPr>
            <a:spLocks noChangeArrowheads="1"/>
          </p:cNvSpPr>
          <p:nvPr/>
        </p:nvSpPr>
        <p:spPr bwMode="auto">
          <a:xfrm>
            <a:off x="3352800" y="1677302"/>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Datore di lavoro</a:t>
            </a:r>
          </a:p>
        </p:txBody>
      </p:sp>
      <p:sp>
        <p:nvSpPr>
          <p:cNvPr id="68619" name="Rectangle 1035"/>
          <p:cNvSpPr>
            <a:spLocks noChangeArrowheads="1"/>
          </p:cNvSpPr>
          <p:nvPr/>
        </p:nvSpPr>
        <p:spPr bwMode="auto">
          <a:xfrm>
            <a:off x="609600" y="2514263"/>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Rappresentante </a:t>
            </a:r>
          </a:p>
          <a:p>
            <a:pPr algn="ctr"/>
            <a:r>
              <a:rPr lang="it-IT" altLang="it-IT" sz="2200" b="1" dirty="0" smtClean="0">
                <a:solidFill>
                  <a:schemeClr val="bg2"/>
                </a:solidFill>
                <a:latin typeface="Tahoma" pitchFamily="34" charset="0"/>
                <a:cs typeface="+mn-cs"/>
              </a:rPr>
              <a:t>dei lavoratori</a:t>
            </a:r>
          </a:p>
        </p:txBody>
      </p:sp>
      <p:sp>
        <p:nvSpPr>
          <p:cNvPr id="68620" name="Rectangle 1036"/>
          <p:cNvSpPr>
            <a:spLocks noChangeArrowheads="1"/>
          </p:cNvSpPr>
          <p:nvPr/>
        </p:nvSpPr>
        <p:spPr bwMode="auto">
          <a:xfrm>
            <a:off x="35052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Responsabile </a:t>
            </a:r>
          </a:p>
          <a:p>
            <a:pPr algn="ctr"/>
            <a:r>
              <a:rPr lang="it-IT" altLang="it-IT" sz="2200" b="1" dirty="0" err="1" smtClean="0">
                <a:solidFill>
                  <a:schemeClr val="bg2"/>
                </a:solidFill>
                <a:latin typeface="Tahoma" pitchFamily="34" charset="0"/>
                <a:cs typeface="+mn-cs"/>
              </a:rPr>
              <a:t>Serv</a:t>
            </a:r>
            <a:r>
              <a:rPr lang="it-IT" altLang="it-IT" sz="2200" b="1" dirty="0" smtClean="0">
                <a:solidFill>
                  <a:schemeClr val="bg2"/>
                </a:solidFill>
                <a:latin typeface="Tahoma" pitchFamily="34" charset="0"/>
                <a:cs typeface="+mn-cs"/>
              </a:rPr>
              <a:t>. </a:t>
            </a:r>
            <a:r>
              <a:rPr lang="it-IT" altLang="it-IT" sz="2200" b="1" dirty="0" err="1" smtClean="0">
                <a:solidFill>
                  <a:schemeClr val="bg2"/>
                </a:solidFill>
                <a:latin typeface="Tahoma" pitchFamily="34" charset="0"/>
                <a:cs typeface="+mn-cs"/>
              </a:rPr>
              <a:t>prev.e</a:t>
            </a:r>
            <a:r>
              <a:rPr lang="it-IT" altLang="it-IT" sz="2200" b="1" dirty="0" smtClean="0">
                <a:solidFill>
                  <a:schemeClr val="bg2"/>
                </a:solidFill>
                <a:latin typeface="Tahoma" pitchFamily="34" charset="0"/>
                <a:cs typeface="+mn-cs"/>
              </a:rPr>
              <a:t> </a:t>
            </a:r>
            <a:r>
              <a:rPr lang="it-IT" altLang="it-IT" sz="2200" b="1" dirty="0" err="1" smtClean="0">
                <a:solidFill>
                  <a:schemeClr val="bg2"/>
                </a:solidFill>
                <a:latin typeface="Tahoma" pitchFamily="34" charset="0"/>
                <a:cs typeface="+mn-cs"/>
              </a:rPr>
              <a:t>prot</a:t>
            </a:r>
            <a:r>
              <a:rPr lang="it-IT" altLang="it-IT" sz="2200" b="1" dirty="0" smtClean="0">
                <a:solidFill>
                  <a:schemeClr val="bg2"/>
                </a:solidFill>
                <a:latin typeface="Tahoma" pitchFamily="34" charset="0"/>
                <a:cs typeface="+mn-cs"/>
              </a:rPr>
              <a:t>.</a:t>
            </a:r>
          </a:p>
        </p:txBody>
      </p:sp>
      <p:sp>
        <p:nvSpPr>
          <p:cNvPr id="68621" name="Rectangle 1037"/>
          <p:cNvSpPr>
            <a:spLocks noChangeArrowheads="1"/>
          </p:cNvSpPr>
          <p:nvPr/>
        </p:nvSpPr>
        <p:spPr bwMode="auto">
          <a:xfrm>
            <a:off x="64008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Medico </a:t>
            </a:r>
          </a:p>
          <a:p>
            <a:pPr algn="ctr"/>
            <a:r>
              <a:rPr lang="it-IT" altLang="it-IT" sz="2200" b="1" dirty="0" smtClean="0">
                <a:solidFill>
                  <a:schemeClr val="bg2"/>
                </a:solidFill>
                <a:latin typeface="Tahoma" pitchFamily="34" charset="0"/>
                <a:cs typeface="+mn-cs"/>
              </a:rPr>
              <a:t>competente</a:t>
            </a:r>
          </a:p>
        </p:txBody>
      </p:sp>
      <p:sp>
        <p:nvSpPr>
          <p:cNvPr id="68623" name="Rectangle 1039"/>
          <p:cNvSpPr>
            <a:spLocks noChangeArrowheads="1"/>
          </p:cNvSpPr>
          <p:nvPr/>
        </p:nvSpPr>
        <p:spPr bwMode="auto">
          <a:xfrm>
            <a:off x="5334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Dirigenti</a:t>
            </a:r>
          </a:p>
          <a:p>
            <a:pPr algn="ctr"/>
            <a:r>
              <a:rPr lang="it-IT" altLang="it-IT" sz="2200" b="1" dirty="0" smtClean="0">
                <a:solidFill>
                  <a:schemeClr val="bg2"/>
                </a:solidFill>
                <a:latin typeface="Tahoma" pitchFamily="34" charset="0"/>
                <a:cs typeface="+mn-cs"/>
              </a:rPr>
              <a:t>Preposti</a:t>
            </a:r>
          </a:p>
        </p:txBody>
      </p:sp>
      <p:sp>
        <p:nvSpPr>
          <p:cNvPr id="68624" name="Rectangle 1040"/>
          <p:cNvSpPr>
            <a:spLocks noChangeArrowheads="1"/>
          </p:cNvSpPr>
          <p:nvPr/>
        </p:nvSpPr>
        <p:spPr bwMode="auto">
          <a:xfrm>
            <a:off x="685800" y="5106302"/>
            <a:ext cx="2438400" cy="686476"/>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Lavoratori</a:t>
            </a:r>
          </a:p>
        </p:txBody>
      </p:sp>
      <p:sp>
        <p:nvSpPr>
          <p:cNvPr id="68625" name="Rectangle 1041"/>
          <p:cNvSpPr>
            <a:spLocks noChangeArrowheads="1"/>
          </p:cNvSpPr>
          <p:nvPr/>
        </p:nvSpPr>
        <p:spPr bwMode="auto">
          <a:xfrm>
            <a:off x="3581400" y="5106302"/>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Servizio</a:t>
            </a:r>
          </a:p>
          <a:p>
            <a:pPr algn="ctr"/>
            <a:r>
              <a:rPr lang="it-IT" altLang="it-IT" sz="2200" b="1" dirty="0" err="1" smtClean="0">
                <a:solidFill>
                  <a:schemeClr val="bg2"/>
                </a:solidFill>
                <a:latin typeface="Tahoma" pitchFamily="34" charset="0"/>
                <a:cs typeface="+mn-cs"/>
              </a:rPr>
              <a:t>Prevenz</a:t>
            </a:r>
            <a:r>
              <a:rPr lang="it-IT" altLang="it-IT" sz="2200" b="1" dirty="0" smtClean="0">
                <a:solidFill>
                  <a:schemeClr val="bg2"/>
                </a:solidFill>
                <a:latin typeface="Tahoma" pitchFamily="34" charset="0"/>
                <a:cs typeface="+mn-cs"/>
              </a:rPr>
              <a:t>. e </a:t>
            </a:r>
            <a:r>
              <a:rPr lang="it-IT" altLang="it-IT" sz="2200" b="1" dirty="0" err="1" smtClean="0">
                <a:solidFill>
                  <a:schemeClr val="bg2"/>
                </a:solidFill>
                <a:latin typeface="Tahoma" pitchFamily="34" charset="0"/>
                <a:cs typeface="+mn-cs"/>
              </a:rPr>
              <a:t>protez</a:t>
            </a:r>
            <a:r>
              <a:rPr lang="it-IT" altLang="it-IT" sz="2200" b="1" dirty="0" smtClean="0">
                <a:solidFill>
                  <a:schemeClr val="bg2"/>
                </a:solidFill>
                <a:latin typeface="Tahoma" pitchFamily="34" charset="0"/>
                <a:cs typeface="+mn-cs"/>
              </a:rPr>
              <a:t>.</a:t>
            </a:r>
          </a:p>
        </p:txBody>
      </p:sp>
      <p:sp>
        <p:nvSpPr>
          <p:cNvPr id="68626" name="Line 1042"/>
          <p:cNvSpPr>
            <a:spLocks noChangeShapeType="1"/>
          </p:cNvSpPr>
          <p:nvPr/>
        </p:nvSpPr>
        <p:spPr bwMode="auto">
          <a:xfrm flipH="1">
            <a:off x="228602" y="5486739"/>
            <a:ext cx="4572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7" name="Line 1043"/>
          <p:cNvSpPr>
            <a:spLocks noChangeShapeType="1"/>
          </p:cNvSpPr>
          <p:nvPr/>
        </p:nvSpPr>
        <p:spPr bwMode="auto">
          <a:xfrm flipV="1">
            <a:off x="228600" y="2894698"/>
            <a:ext cx="0" cy="259204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8" name="Line 1044"/>
          <p:cNvSpPr>
            <a:spLocks noChangeShapeType="1"/>
          </p:cNvSpPr>
          <p:nvPr/>
        </p:nvSpPr>
        <p:spPr bwMode="auto">
          <a:xfrm>
            <a:off x="228600" y="2894698"/>
            <a:ext cx="381000" cy="0"/>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9" name="Line 1045"/>
          <p:cNvSpPr>
            <a:spLocks noChangeShapeType="1"/>
          </p:cNvSpPr>
          <p:nvPr/>
        </p:nvSpPr>
        <p:spPr bwMode="auto">
          <a:xfrm flipV="1">
            <a:off x="2438400" y="2057741"/>
            <a:ext cx="838200" cy="306039"/>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0" name="Line 1046"/>
          <p:cNvSpPr>
            <a:spLocks noChangeShapeType="1"/>
          </p:cNvSpPr>
          <p:nvPr/>
        </p:nvSpPr>
        <p:spPr bwMode="auto">
          <a:xfrm>
            <a:off x="4572000" y="2363778"/>
            <a:ext cx="0" cy="1447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1" name="Line 1047"/>
          <p:cNvSpPr>
            <a:spLocks noChangeShapeType="1"/>
          </p:cNvSpPr>
          <p:nvPr/>
        </p:nvSpPr>
        <p:spPr bwMode="auto">
          <a:xfrm>
            <a:off x="3048000" y="4115476"/>
            <a:ext cx="457200" cy="0"/>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2" name="Line 1048"/>
          <p:cNvSpPr>
            <a:spLocks noChangeShapeType="1"/>
          </p:cNvSpPr>
          <p:nvPr/>
        </p:nvSpPr>
        <p:spPr bwMode="auto">
          <a:xfrm>
            <a:off x="6019800" y="4115476"/>
            <a:ext cx="381000" cy="0"/>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3" name="Line 1049"/>
          <p:cNvSpPr>
            <a:spLocks noChangeShapeType="1"/>
          </p:cNvSpPr>
          <p:nvPr/>
        </p:nvSpPr>
        <p:spPr bwMode="auto">
          <a:xfrm>
            <a:off x="1828800" y="4494222"/>
            <a:ext cx="0" cy="534302"/>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4" name="Line 1050"/>
          <p:cNvSpPr>
            <a:spLocks noChangeShapeType="1"/>
          </p:cNvSpPr>
          <p:nvPr/>
        </p:nvSpPr>
        <p:spPr bwMode="auto">
          <a:xfrm>
            <a:off x="4648200" y="4494222"/>
            <a:ext cx="0" cy="534302"/>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6" name="Line 1052"/>
          <p:cNvSpPr>
            <a:spLocks noChangeShapeType="1"/>
          </p:cNvSpPr>
          <p:nvPr/>
        </p:nvSpPr>
        <p:spPr bwMode="auto">
          <a:xfrm flipH="1">
            <a:off x="1752600" y="3429000"/>
            <a:ext cx="28194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7" name="Line 1053"/>
          <p:cNvSpPr>
            <a:spLocks noChangeShapeType="1"/>
          </p:cNvSpPr>
          <p:nvPr/>
        </p:nvSpPr>
        <p:spPr bwMode="auto">
          <a:xfrm flipH="1">
            <a:off x="4572002" y="3429000"/>
            <a:ext cx="28194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8" name="Line 1054"/>
          <p:cNvSpPr>
            <a:spLocks noChangeShapeType="1"/>
          </p:cNvSpPr>
          <p:nvPr/>
        </p:nvSpPr>
        <p:spPr bwMode="auto">
          <a:xfrm>
            <a:off x="1752600" y="3429000"/>
            <a:ext cx="0" cy="304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9" name="Line 1055"/>
          <p:cNvSpPr>
            <a:spLocks noChangeShapeType="1"/>
          </p:cNvSpPr>
          <p:nvPr/>
        </p:nvSpPr>
        <p:spPr bwMode="auto">
          <a:xfrm>
            <a:off x="7391400" y="3429000"/>
            <a:ext cx="0" cy="304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40" name="Text Box 1056"/>
          <p:cNvSpPr txBox="1">
            <a:spLocks noChangeArrowheads="1"/>
          </p:cNvSpPr>
          <p:nvPr/>
        </p:nvSpPr>
        <p:spPr bwMode="auto">
          <a:xfrm>
            <a:off x="228602" y="212713"/>
            <a:ext cx="6028267" cy="1657371"/>
          </a:xfrm>
          <a:prstGeom prst="rect">
            <a:avLst/>
          </a:prstGeom>
          <a:solidFill>
            <a:schemeClr val="tx1"/>
          </a:solidFill>
          <a:ln>
            <a:noFill/>
          </a:ln>
          <a:effectLst/>
          <a:extLst/>
        </p:spPr>
        <p:txBody>
          <a:bodyPr wrap="square" lIns="102102" tIns="51051" rIns="102102" bIns="51051">
            <a:spAutoFit/>
          </a:bodyP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lvl="0" defTabSz="457200" eaLnBrk="1" hangingPunct="1">
              <a:spcBef>
                <a:spcPct val="20000"/>
              </a:spcBef>
            </a:pPr>
            <a:r>
              <a:rPr lang="it-IT" altLang="it-IT" sz="2000" dirty="0" smtClean="0">
                <a:solidFill>
                  <a:prstClr val="black"/>
                </a:solidFill>
                <a:latin typeface="Tahoma" pitchFamily="34" charset="0"/>
                <a:ea typeface="Open Sans Condensed Light" pitchFamily="34" charset="0"/>
                <a:cs typeface="Tahoma" pitchFamily="34" charset="0"/>
              </a:rPr>
              <a:t>Soggetti responsabili</a:t>
            </a:r>
          </a:p>
          <a:p>
            <a:pPr lvl="1" algn="just" eaLnBrk="1" hangingPunct="1"/>
            <a:r>
              <a:rPr lang="it-IT" altLang="it-IT" sz="2700" b="1" i="1" dirty="0" smtClean="0">
                <a:solidFill>
                  <a:srgbClr val="FF0033"/>
                </a:solidFill>
                <a:latin typeface="Tahoma" pitchFamily="34" charset="0"/>
                <a:cs typeface="Times New Roman" pitchFamily="18" charset="0"/>
              </a:rPr>
              <a:t>                         LE RELAZIONI</a:t>
            </a:r>
          </a:p>
          <a:p>
            <a:pPr lvl="1" algn="just" eaLnBrk="1" hangingPunct="1"/>
            <a:endParaRPr lang="it-IT" altLang="it-IT" sz="2700" b="1" i="1" dirty="0" smtClean="0">
              <a:solidFill>
                <a:srgbClr val="FF0033"/>
              </a:solidFill>
              <a:latin typeface="Tahoma" pitchFamily="34" charset="0"/>
              <a:cs typeface="Times New Roman" pitchFamily="18" charset="0"/>
            </a:endParaRPr>
          </a:p>
          <a:p>
            <a:pPr lvl="1" algn="just" eaLnBrk="1" hangingPunct="1"/>
            <a:r>
              <a:rPr lang="it-IT" altLang="it-IT" sz="2700" b="1" i="1" dirty="0">
                <a:solidFill>
                  <a:srgbClr val="FF0033"/>
                </a:solidFill>
                <a:latin typeface="Tahoma" pitchFamily="34" charset="0"/>
                <a:cs typeface="Times New Roman" pitchFamily="18" charset="0"/>
              </a:rPr>
              <a:t> </a:t>
            </a:r>
            <a:r>
              <a:rPr lang="it-IT" altLang="it-IT" sz="2700" b="1" i="1" dirty="0" smtClean="0">
                <a:solidFill>
                  <a:srgbClr val="FF0033"/>
                </a:solidFill>
                <a:latin typeface="Tahoma" pitchFamily="34" charset="0"/>
                <a:cs typeface="Times New Roman" pitchFamily="18" charset="0"/>
              </a:rPr>
              <a:t>                   </a:t>
            </a:r>
          </a:p>
        </p:txBody>
      </p:sp>
      <p:sp>
        <p:nvSpPr>
          <p:cNvPr id="2" name="Segnaposto piè di pagina 1"/>
          <p:cNvSpPr>
            <a:spLocks noGrp="1"/>
          </p:cNvSpPr>
          <p:nvPr>
            <p:ph type="ftr" sz="quarter" idx="11"/>
          </p:nvPr>
        </p:nvSpPr>
        <p:spPr/>
        <p:txBody>
          <a:bodyPr/>
          <a:lstStyle/>
          <a:p>
            <a:r>
              <a:rPr lang="it-IT" altLang="it-IT" smtClean="0">
                <a:solidFill>
                  <a:srgbClr val="FFFFFF"/>
                </a:solidFill>
              </a:rPr>
              <a:t>Giuseppe Renato Croce</a:t>
            </a:r>
            <a:endParaRPr lang="it-IT" altLang="it-IT">
              <a:solidFill>
                <a:srgbClr val="FFFFFF"/>
              </a:solidFill>
            </a:endParaRPr>
          </a:p>
        </p:txBody>
      </p:sp>
    </p:spTree>
    <p:extLst>
      <p:ext uri="{BB962C8B-B14F-4D97-AF65-F5344CB8AC3E}">
        <p14:creationId xmlns:p14="http://schemas.microsoft.com/office/powerpoint/2010/main" val="284041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p14="http://schemas.microsoft.com/office/powerpoint/2010/main" val="3027761122"/>
              </p:ext>
            </p:extLst>
          </p:nvPr>
        </p:nvGraphicFramePr>
        <p:xfrm>
          <a:off x="21084" y="30540"/>
          <a:ext cx="9015412" cy="6710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ttangolo 5"/>
          <p:cNvSpPr/>
          <p:nvPr/>
        </p:nvSpPr>
        <p:spPr>
          <a:xfrm>
            <a:off x="683568" y="188640"/>
            <a:ext cx="7632848" cy="584775"/>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defTabSz="914400">
              <a:defRPr/>
            </a:pPr>
            <a:r>
              <a:rPr lang="it-IT" sz="3200" b="1" dirty="0">
                <a:ln/>
                <a:solidFill>
                  <a:srgbClr val="FF0000"/>
                </a:solidFill>
                <a:cs typeface="Lucida Sans Unicode" charset="0"/>
              </a:rPr>
              <a:t>la piramide della </a:t>
            </a:r>
            <a:r>
              <a:rPr lang="it-IT" sz="3200" b="1" dirty="0" smtClean="0">
                <a:ln/>
                <a:solidFill>
                  <a:srgbClr val="FF0000"/>
                </a:solidFill>
                <a:cs typeface="Lucida Sans Unicode" charset="0"/>
              </a:rPr>
              <a:t>produzione</a:t>
            </a:r>
            <a:endParaRPr lang="it-IT" sz="3200" b="1" dirty="0">
              <a:ln/>
              <a:solidFill>
                <a:srgbClr val="FF0000"/>
              </a:solidFill>
              <a:cs typeface="Lucida Sans Unicode" charset="0"/>
            </a:endParaRPr>
          </a:p>
        </p:txBody>
      </p:sp>
      <p:cxnSp>
        <p:nvCxnSpPr>
          <p:cNvPr id="20" name="Connettore 1 19"/>
          <p:cNvCxnSpPr/>
          <p:nvPr/>
        </p:nvCxnSpPr>
        <p:spPr>
          <a:xfrm flipV="1">
            <a:off x="827584" y="5805264"/>
            <a:ext cx="7128792" cy="72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ttangolo 1"/>
          <p:cNvSpPr/>
          <p:nvPr/>
        </p:nvSpPr>
        <p:spPr>
          <a:xfrm>
            <a:off x="3599892" y="2348880"/>
            <a:ext cx="1800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Scelte gestionali</a:t>
            </a:r>
          </a:p>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 di fondo</a:t>
            </a:r>
            <a:endParaRPr lang="it-IT" sz="1400" dirty="0">
              <a:solidFill>
                <a:srgbClr val="FF0000"/>
              </a:solidFill>
            </a:endParaRPr>
          </a:p>
        </p:txBody>
      </p:sp>
      <p:sp>
        <p:nvSpPr>
          <p:cNvPr id="3" name="Rettangolo 2"/>
          <p:cNvSpPr/>
          <p:nvPr/>
        </p:nvSpPr>
        <p:spPr>
          <a:xfrm>
            <a:off x="4139952" y="3912274"/>
            <a:ext cx="2160240"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organizzazione dell'attività lavorativa</a:t>
            </a:r>
            <a:endParaRPr lang="it-IT" dirty="0">
              <a:solidFill>
                <a:srgbClr val="FF0000"/>
              </a:solidFill>
            </a:endParaRPr>
          </a:p>
        </p:txBody>
      </p:sp>
      <p:sp>
        <p:nvSpPr>
          <p:cNvPr id="9" name="Rettangolo 8"/>
          <p:cNvSpPr/>
          <p:nvPr/>
        </p:nvSpPr>
        <p:spPr>
          <a:xfrm>
            <a:off x="4067944" y="4962872"/>
            <a:ext cx="2304256" cy="4823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organizzazione dell'attività lavorativa</a:t>
            </a:r>
            <a:endParaRPr lang="it-IT" dirty="0">
              <a:solidFill>
                <a:srgbClr val="FF0000"/>
              </a:solidFill>
            </a:endParaRPr>
          </a:p>
        </p:txBody>
      </p:sp>
      <p:sp>
        <p:nvSpPr>
          <p:cNvPr id="4" name="Segnaposto numero diapositiva 3"/>
          <p:cNvSpPr>
            <a:spLocks noGrp="1"/>
          </p:cNvSpPr>
          <p:nvPr>
            <p:ph type="sldNum" sz="quarter" idx="12"/>
          </p:nvPr>
        </p:nvSpPr>
        <p:spPr/>
        <p:txBody>
          <a:bodyPr/>
          <a:lstStyle/>
          <a:p>
            <a:pPr>
              <a:defRPr/>
            </a:pPr>
            <a:fld id="{59B5E089-7909-42E2-82D2-05681C1BFB22}" type="slidenum">
              <a:rPr lang="it-IT" smtClean="0">
                <a:solidFill>
                  <a:prstClr val="black">
                    <a:tint val="75000"/>
                  </a:prstClr>
                </a:solidFill>
              </a:rPr>
              <a:pPr>
                <a:defRPr/>
              </a:pPr>
              <a:t>38</a:t>
            </a:fld>
            <a:endParaRPr lang="it-IT">
              <a:solidFill>
                <a:prstClr val="black">
                  <a:tint val="75000"/>
                </a:prstClr>
              </a:solidFill>
            </a:endParaRPr>
          </a:p>
        </p:txBody>
      </p:sp>
      <p:sp>
        <p:nvSpPr>
          <p:cNvPr id="7" name="Segnaposto piè di pagina 6"/>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Tree>
    <p:extLst>
      <p:ext uri="{BB962C8B-B14F-4D97-AF65-F5344CB8AC3E}">
        <p14:creationId xmlns:p14="http://schemas.microsoft.com/office/powerpoint/2010/main" val="924565444"/>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egnaposto testo 1"/>
          <p:cNvSpPr>
            <a:spLocks noGrp="1"/>
          </p:cNvSpPr>
          <p:nvPr>
            <p:ph type="body" sz="quarter" idx="11"/>
          </p:nvPr>
        </p:nvSpPr>
        <p:spPr bwMode="auto">
          <a:xfrm>
            <a:off x="223124" y="1313622"/>
            <a:ext cx="8926512" cy="5240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i="0" dirty="0" smtClean="0">
                <a:solidFill>
                  <a:schemeClr val="tx1"/>
                </a:solidFill>
                <a:latin typeface="Tahoma" pitchFamily="34" charset="0"/>
                <a:cs typeface="Tahoma" pitchFamily="34" charset="0"/>
              </a:rPr>
              <a:t>La piramide della produzione/business in sicurezza</a:t>
            </a:r>
          </a:p>
        </p:txBody>
      </p:sp>
      <p:sp>
        <p:nvSpPr>
          <p:cNvPr id="4" name="Segnaposto testo 1"/>
          <p:cNvSpPr txBox="1">
            <a:spLocks/>
          </p:cNvSpPr>
          <p:nvPr/>
        </p:nvSpPr>
        <p:spPr>
          <a:xfrm>
            <a:off x="445063" y="2249586"/>
            <a:ext cx="8456177" cy="4393974"/>
          </a:xfrm>
          <a:prstGeom prst="rect">
            <a:avLst/>
          </a:prstGeom>
          <a:solidFill>
            <a:schemeClr val="accent5">
              <a:lumMod val="20000"/>
              <a:lumOff val="80000"/>
            </a:schemeClr>
          </a:solidFill>
          <a:effectLst>
            <a:glow rad="228600">
              <a:schemeClr val="bg2">
                <a:lumMod val="2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dirty="0"/>
          </a:p>
        </p:txBody>
      </p:sp>
      <p:graphicFrame>
        <p:nvGraphicFramePr>
          <p:cNvPr id="5" name="Diagramma 4"/>
          <p:cNvGraphicFramePr/>
          <p:nvPr>
            <p:extLst>
              <p:ext uri="{D42A27DB-BD31-4B8C-83A1-F6EECF244321}">
                <p14:modId xmlns:p14="http://schemas.microsoft.com/office/powerpoint/2010/main" val="1507632480"/>
              </p:ext>
            </p:extLst>
          </p:nvPr>
        </p:nvGraphicFramePr>
        <p:xfrm>
          <a:off x="574535" y="1788341"/>
          <a:ext cx="8148679" cy="4814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laborazione alternativa 5"/>
          <p:cNvSpPr/>
          <p:nvPr/>
        </p:nvSpPr>
        <p:spPr>
          <a:xfrm>
            <a:off x="574675" y="1789113"/>
            <a:ext cx="2443163" cy="5826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Responsabile Servizio </a:t>
            </a:r>
          </a:p>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Prevenzione e Protezione</a:t>
            </a:r>
          </a:p>
        </p:txBody>
      </p:sp>
      <p:sp>
        <p:nvSpPr>
          <p:cNvPr id="7" name="Elaborazione alternativa 6"/>
          <p:cNvSpPr/>
          <p:nvPr/>
        </p:nvSpPr>
        <p:spPr>
          <a:xfrm>
            <a:off x="574676" y="2513013"/>
            <a:ext cx="2055813" cy="48418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 di emergenza</a:t>
            </a:r>
          </a:p>
        </p:txBody>
      </p:sp>
      <p:sp>
        <p:nvSpPr>
          <p:cNvPr id="8" name="Elaborazione alternativa 7"/>
          <p:cNvSpPr/>
          <p:nvPr/>
        </p:nvSpPr>
        <p:spPr>
          <a:xfrm>
            <a:off x="574676" y="3416300"/>
            <a:ext cx="2016125" cy="547688"/>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 Primo soccorso</a:t>
            </a:r>
          </a:p>
        </p:txBody>
      </p:sp>
      <p:sp>
        <p:nvSpPr>
          <p:cNvPr id="9" name="Elaborazione alternativa 8"/>
          <p:cNvSpPr/>
          <p:nvPr/>
        </p:nvSpPr>
        <p:spPr>
          <a:xfrm>
            <a:off x="595313" y="4073526"/>
            <a:ext cx="1744662" cy="608013"/>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all’antincendio</a:t>
            </a:r>
          </a:p>
        </p:txBody>
      </p:sp>
      <p:sp>
        <p:nvSpPr>
          <p:cNvPr id="10" name="Elaborazione alternativa 9"/>
          <p:cNvSpPr/>
          <p:nvPr/>
        </p:nvSpPr>
        <p:spPr>
          <a:xfrm>
            <a:off x="574676" y="5410201"/>
            <a:ext cx="1917700" cy="723900"/>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defTabSz="914400" fontAlgn="auto">
              <a:spcBef>
                <a:spcPts val="0"/>
              </a:spcBef>
              <a:spcAft>
                <a:spcPts val="0"/>
              </a:spcAft>
              <a:defRPr/>
            </a:pPr>
            <a:r>
              <a:rPr lang="it-IT" sz="1400" kern="0" dirty="0">
                <a:solidFill>
                  <a:srgbClr val="002060"/>
                </a:solidFill>
                <a:latin typeface="Arial"/>
              </a:rPr>
              <a:t>Rappresentante</a:t>
            </a:r>
          </a:p>
          <a:p>
            <a:pPr defTabSz="914400" fontAlgn="auto">
              <a:spcBef>
                <a:spcPts val="0"/>
              </a:spcBef>
              <a:spcAft>
                <a:spcPts val="0"/>
              </a:spcAft>
              <a:defRPr/>
            </a:pPr>
            <a:r>
              <a:rPr lang="it-IT" sz="1400" kern="0" dirty="0">
                <a:solidFill>
                  <a:srgbClr val="002060"/>
                </a:solidFill>
                <a:latin typeface="Arial"/>
              </a:rPr>
              <a:t>Lavoratori</a:t>
            </a:r>
          </a:p>
          <a:p>
            <a:pPr defTabSz="914400" fontAlgn="auto">
              <a:spcBef>
                <a:spcPts val="0"/>
              </a:spcBef>
              <a:spcAft>
                <a:spcPts val="0"/>
              </a:spcAft>
              <a:defRPr/>
            </a:pPr>
            <a:r>
              <a:rPr lang="it-IT" sz="1400" kern="0" dirty="0">
                <a:solidFill>
                  <a:srgbClr val="002060"/>
                </a:solidFill>
                <a:latin typeface="Arial"/>
              </a:rPr>
              <a:t> per la Sicurezza</a:t>
            </a:r>
          </a:p>
        </p:txBody>
      </p:sp>
      <p:sp>
        <p:nvSpPr>
          <p:cNvPr id="12" name="Elaborazione alternativa 11"/>
          <p:cNvSpPr/>
          <p:nvPr/>
        </p:nvSpPr>
        <p:spPr>
          <a:xfrm>
            <a:off x="6748464" y="2589214"/>
            <a:ext cx="2151062" cy="49053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DVR</a:t>
            </a:r>
          </a:p>
        </p:txBody>
      </p:sp>
      <p:sp>
        <p:nvSpPr>
          <p:cNvPr id="13" name="Elaborazione alternativa 12"/>
          <p:cNvSpPr/>
          <p:nvPr/>
        </p:nvSpPr>
        <p:spPr>
          <a:xfrm>
            <a:off x="6659563" y="3746502"/>
            <a:ext cx="2279650" cy="631824"/>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Dispositivi di protezione collettivi e individuali</a:t>
            </a:r>
            <a:r>
              <a:rPr lang="it-IT" kern="0" dirty="0">
                <a:solidFill>
                  <a:srgbClr val="002060"/>
                </a:solidFill>
                <a:latin typeface="Arial"/>
              </a:rPr>
              <a:t> </a:t>
            </a:r>
          </a:p>
        </p:txBody>
      </p:sp>
      <p:sp>
        <p:nvSpPr>
          <p:cNvPr id="14" name="Elaborazione alternativa 13"/>
          <p:cNvSpPr/>
          <p:nvPr/>
        </p:nvSpPr>
        <p:spPr>
          <a:xfrm>
            <a:off x="6899275" y="4487864"/>
            <a:ext cx="2039938" cy="6588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Rischi da interferenze</a:t>
            </a:r>
          </a:p>
        </p:txBody>
      </p:sp>
      <p:sp>
        <p:nvSpPr>
          <p:cNvPr id="15" name="Elaborazione alternativa 14"/>
          <p:cNvSpPr/>
          <p:nvPr/>
        </p:nvSpPr>
        <p:spPr>
          <a:xfrm>
            <a:off x="6748464" y="1789114"/>
            <a:ext cx="2151062" cy="6461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Medico competente</a:t>
            </a:r>
          </a:p>
        </p:txBody>
      </p:sp>
      <p:sp>
        <p:nvSpPr>
          <p:cNvPr id="16" name="Segnaposto testo 2"/>
          <p:cNvSpPr>
            <a:spLocks noGrp="1"/>
          </p:cNvSpPr>
          <p:nvPr>
            <p:ph type="body" sz="quarter" idx="12"/>
          </p:nvPr>
        </p:nvSpPr>
        <p:spPr bwMode="auto">
          <a:xfrm>
            <a:off x="119920" y="887456"/>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L’attualità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3557607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811216" y="1540731"/>
            <a:ext cx="5820507" cy="3939540"/>
          </a:xfrm>
          <a:prstGeom prst="rect">
            <a:avLst/>
          </a:prstGeom>
        </p:spPr>
        <p:txBody>
          <a:bodyPr wrap="square">
            <a:spAutoFit/>
          </a:bodyPr>
          <a:lstStyle/>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BIOLOGICO</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MORALE</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DA LUTTO</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DA PERDUTA SERENITA’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FAMILIARE</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DANNO DA PERDUTA CHANCHE</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a:t>
            </a:fld>
            <a:endParaRPr lang="it-IT">
              <a:solidFill>
                <a:srgbClr val="EAEAEA"/>
              </a:solidFill>
            </a:endParaRPr>
          </a:p>
        </p:txBody>
      </p:sp>
    </p:spTree>
    <p:extLst>
      <p:ext uri="{BB962C8B-B14F-4D97-AF65-F5344CB8AC3E}">
        <p14:creationId xmlns:p14="http://schemas.microsoft.com/office/powerpoint/2010/main" val="14270947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507999" y="1430866"/>
            <a:ext cx="8390467" cy="3776134"/>
          </a:xfrm>
          <a:solidFill>
            <a:srgbClr val="F6E7E6"/>
          </a:solidFill>
        </p:spPr>
        <p:txBody>
          <a:bodyPr/>
          <a:lstStyle/>
          <a:p>
            <a:pPr algn="ctr" eaLnBrk="1" hangingPunct="1">
              <a:buFontTx/>
              <a:buNone/>
            </a:pPr>
            <a:endParaRPr lang="it-IT" altLang="it-IT" sz="2400" b="1" i="1" dirty="0" smtClean="0">
              <a:cs typeface="Arial" pitchFamily="34" charset="0"/>
            </a:endParaRPr>
          </a:p>
          <a:p>
            <a:pPr algn="ctr" eaLnBrk="1" hangingPunct="1">
              <a:buFontTx/>
              <a:buNone/>
            </a:pPr>
            <a:r>
              <a:rPr lang="it-IT" altLang="it-IT" sz="2400" b="1" i="1" dirty="0" smtClean="0">
                <a:cs typeface="Arial" pitchFamily="34" charset="0"/>
              </a:rPr>
              <a:t>D. </a:t>
            </a:r>
            <a:r>
              <a:rPr lang="it-IT" altLang="it-IT" sz="2400" b="1" i="1" dirty="0" err="1" smtClean="0">
                <a:cs typeface="Arial" pitchFamily="34" charset="0"/>
              </a:rPr>
              <a:t>Lgs</a:t>
            </a:r>
            <a:r>
              <a:rPr lang="it-IT" altLang="it-IT" sz="2400" b="1" i="1" dirty="0" smtClean="0">
                <a:cs typeface="Arial" pitchFamily="34" charset="0"/>
              </a:rPr>
              <a:t>. 81/2008</a:t>
            </a:r>
            <a:r>
              <a:rPr lang="it-IT" altLang="it-IT" b="1" i="1" dirty="0" smtClean="0">
                <a:cs typeface="Arial" pitchFamily="34" charset="0"/>
              </a:rPr>
              <a:t> </a:t>
            </a:r>
            <a:r>
              <a:rPr lang="it-IT" altLang="it-IT" sz="1800" b="1" i="1" dirty="0" smtClean="0">
                <a:cs typeface="Arial" pitchFamily="34" charset="0"/>
              </a:rPr>
              <a:t>dall’ </a:t>
            </a:r>
            <a:r>
              <a:rPr lang="it-IT" altLang="it-IT" sz="2400" b="1" i="1" dirty="0" smtClean="0">
                <a:cs typeface="Arial" pitchFamily="34" charset="0"/>
              </a:rPr>
              <a:t>art. 2</a:t>
            </a:r>
            <a:r>
              <a:rPr lang="it-IT" altLang="it-IT" b="1" i="1" dirty="0" smtClean="0">
                <a:cs typeface="Arial" pitchFamily="34" charset="0"/>
              </a:rPr>
              <a:t> </a:t>
            </a:r>
          </a:p>
          <a:p>
            <a:pPr eaLnBrk="1" hangingPunct="1">
              <a:buFontTx/>
              <a:buNone/>
            </a:pPr>
            <a:r>
              <a:rPr lang="it-IT" altLang="it-IT" sz="2000" i="1" dirty="0">
                <a:latin typeface="Comic Sans MS" pitchFamily="66" charset="0"/>
                <a:cs typeface="Arial" pitchFamily="34" charset="0"/>
              </a:rPr>
              <a:t> </a:t>
            </a:r>
            <a:r>
              <a:rPr lang="it-IT" altLang="it-IT" sz="2000" i="1" dirty="0" smtClean="0">
                <a:latin typeface="Comic Sans MS" pitchFamily="66" charset="0"/>
                <a:cs typeface="Arial" pitchFamily="34" charset="0"/>
              </a:rPr>
              <a:t>   </a:t>
            </a:r>
          </a:p>
          <a:p>
            <a:pPr eaLnBrk="1" hangingPunct="1">
              <a:buFontTx/>
              <a:buNone/>
            </a:pPr>
            <a:endParaRPr lang="it-IT" altLang="it-IT" sz="2000" i="1" dirty="0">
              <a:latin typeface="Comic Sans MS" pitchFamily="66" charset="0"/>
              <a:cs typeface="Arial" pitchFamily="34" charset="0"/>
            </a:endParaRPr>
          </a:p>
          <a:p>
            <a:pPr eaLnBrk="1" hangingPunct="1">
              <a:buFontTx/>
              <a:buNone/>
            </a:pPr>
            <a:endParaRPr lang="it-IT" altLang="it-IT" sz="2000" i="1" dirty="0" smtClean="0">
              <a:latin typeface="Comic Sans MS" pitchFamily="66" charset="0"/>
              <a:cs typeface="Arial" pitchFamily="34" charset="0"/>
            </a:endParaRPr>
          </a:p>
          <a:p>
            <a:pPr eaLnBrk="1" hangingPunct="1">
              <a:buFontTx/>
              <a:buNone/>
            </a:pPr>
            <a:r>
              <a:rPr lang="it-IT" altLang="it-IT" sz="2000" i="1" dirty="0" smtClean="0">
                <a:latin typeface="Comic Sans MS" pitchFamily="66" charset="0"/>
                <a:cs typeface="Arial" pitchFamily="34" charset="0"/>
              </a:rPr>
              <a:t> </a:t>
            </a:r>
            <a:r>
              <a:rPr lang="it-IT" altLang="it-IT" sz="2000" dirty="0" smtClean="0">
                <a:latin typeface="Comic Sans MS" pitchFamily="66" charset="0"/>
                <a:cs typeface="Arial" pitchFamily="34" charset="0"/>
              </a:rPr>
              <a:t>il soggetto titolare del rapporto di lavoro con il lavoratore o, comunque, il soggetto che, secondo il tipo e l’assetto dell’organizzazione nel cui ambito il lavoratore presta la propria attività, ha la responsabilità dell’organizzazione stessa o dell’unità produttiva in quanto </a:t>
            </a:r>
            <a:r>
              <a:rPr lang="it-IT" altLang="it-IT" sz="2000" b="1" dirty="0" smtClean="0">
                <a:latin typeface="Comic Sans MS" pitchFamily="66" charset="0"/>
                <a:cs typeface="Arial" pitchFamily="34" charset="0"/>
              </a:rPr>
              <a:t>esercita</a:t>
            </a:r>
            <a:r>
              <a:rPr lang="it-IT" altLang="it-IT" sz="2000" dirty="0" smtClean="0">
                <a:latin typeface="Comic Sans MS" pitchFamily="66" charset="0"/>
                <a:cs typeface="Arial" pitchFamily="34" charset="0"/>
              </a:rPr>
              <a:t> i poteri decisionali e di spesa. </a:t>
            </a:r>
          </a:p>
        </p:txBody>
      </p:sp>
      <p:sp>
        <p:nvSpPr>
          <p:cNvPr id="667651" name="Rectangle 3"/>
          <p:cNvSpPr>
            <a:spLocks noChangeArrowheads="1"/>
          </p:cNvSpPr>
          <p:nvPr/>
        </p:nvSpPr>
        <p:spPr bwMode="auto">
          <a:xfrm>
            <a:off x="685800" y="228600"/>
            <a:ext cx="7772400" cy="814388"/>
          </a:xfrm>
          <a:prstGeom prst="rect">
            <a:avLst/>
          </a:prstGeom>
          <a:noFill/>
          <a:ln w="9525">
            <a:noFill/>
            <a:miter lim="800000"/>
            <a:headEnd/>
            <a:tailEnd/>
          </a:ln>
          <a:effectLst/>
        </p:spPr>
        <p:txBody>
          <a:bodyPr/>
          <a:lstStyle/>
          <a:p>
            <a:pPr lvl="0" eaLnBrk="0" hangingPunct="0">
              <a:spcBef>
                <a:spcPct val="20000"/>
              </a:spcBef>
            </a:pPr>
            <a:r>
              <a:rPr lang="it-IT" altLang="it-IT" sz="2000" dirty="0" smtClean="0">
                <a:latin typeface="Tahoma" pitchFamily="34" charset="0"/>
                <a:cs typeface="Tahoma" pitchFamily="34" charset="0"/>
              </a:rPr>
              <a:t>I soggetti </a:t>
            </a:r>
            <a:r>
              <a:rPr lang="it-IT" altLang="it-IT" sz="2000" dirty="0">
                <a:latin typeface="Tahoma" pitchFamily="34" charset="0"/>
                <a:cs typeface="Tahoma" pitchFamily="34" charset="0"/>
              </a:rPr>
              <a:t>responsabili</a:t>
            </a:r>
          </a:p>
          <a:p>
            <a:pPr algn="just" defTabSz="914400">
              <a:lnSpc>
                <a:spcPct val="150000"/>
              </a:lnSpc>
              <a:spcBef>
                <a:spcPct val="20000"/>
              </a:spcBef>
              <a:defRPr/>
            </a:pPr>
            <a:endParaRPr lang="it-IT" sz="2800" b="1" dirty="0" smtClean="0">
              <a:effectLst>
                <a:outerShdw blurRad="38100" dist="38100" dir="2700000" algn="tl">
                  <a:srgbClr val="000000"/>
                </a:outerShdw>
              </a:effectLst>
              <a:cs typeface="+mn-cs"/>
            </a:endParaRPr>
          </a:p>
          <a:p>
            <a:pPr algn="just" defTabSz="914400">
              <a:lnSpc>
                <a:spcPct val="150000"/>
              </a:lnSpc>
              <a:spcBef>
                <a:spcPct val="20000"/>
              </a:spcBef>
              <a:defRPr/>
            </a:pPr>
            <a:r>
              <a:rPr lang="it-IT" sz="2800" b="1" dirty="0" smtClean="0">
                <a:effectLst>
                  <a:outerShdw blurRad="38100" dist="38100" dir="2700000" algn="tl">
                    <a:srgbClr val="000000"/>
                  </a:outerShdw>
                </a:effectLst>
                <a:cs typeface="+mn-cs"/>
              </a:rPr>
              <a:t>Il </a:t>
            </a:r>
            <a:r>
              <a:rPr lang="it-IT" sz="2800" b="1" dirty="0">
                <a:effectLst>
                  <a:outerShdw blurRad="38100" dist="38100" dir="2700000" algn="tl">
                    <a:srgbClr val="000000"/>
                  </a:outerShdw>
                </a:effectLst>
                <a:cs typeface="+mn-cs"/>
              </a:rPr>
              <a:t>Datore di </a:t>
            </a:r>
            <a:r>
              <a:rPr lang="it-IT" sz="2800" b="1" dirty="0" smtClean="0">
                <a:effectLst>
                  <a:outerShdw blurRad="38100" dist="38100" dir="2700000" algn="tl">
                    <a:srgbClr val="000000"/>
                  </a:outerShdw>
                </a:effectLst>
                <a:cs typeface="+mn-cs"/>
              </a:rPr>
              <a:t>lavoro</a:t>
            </a:r>
            <a:endParaRPr lang="it-IT" sz="2800" b="1" dirty="0">
              <a:effectLst>
                <a:outerShdw blurRad="38100" dist="38100" dir="2700000" algn="tl">
                  <a:srgbClr val="000000"/>
                </a:outerShdw>
              </a:effectLst>
              <a:cs typeface="+mn-cs"/>
            </a:endParaRPr>
          </a:p>
        </p:txBody>
      </p:sp>
      <p:sp>
        <p:nvSpPr>
          <p:cNvPr id="2" name="Segnaposto piè di pagina 1"/>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3" name="Segnaposto numero diapositiva 2"/>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40</a:t>
            </a:fld>
            <a:endParaRPr lang="it-IT">
              <a:solidFill>
                <a:srgbClr val="000000"/>
              </a:solidFill>
            </a:endParaRPr>
          </a:p>
        </p:txBody>
      </p:sp>
    </p:spTree>
    <p:extLst>
      <p:ext uri="{BB962C8B-B14F-4D97-AF65-F5344CB8AC3E}">
        <p14:creationId xmlns:p14="http://schemas.microsoft.com/office/powerpoint/2010/main" val="38165456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43" name="Rectangle 3"/>
          <p:cNvSpPr>
            <a:spLocks noGrp="1" noChangeArrowheads="1"/>
          </p:cNvSpPr>
          <p:nvPr>
            <p:ph type="body" idx="1"/>
          </p:nvPr>
        </p:nvSpPr>
        <p:spPr>
          <a:xfrm>
            <a:off x="685800" y="152400"/>
            <a:ext cx="8458200" cy="6477000"/>
          </a:xfrm>
          <a:solidFill>
            <a:schemeClr val="tx1"/>
          </a:solidFill>
          <a:ln>
            <a:solidFill>
              <a:schemeClr val="tx1"/>
            </a:solidFill>
          </a:ln>
        </p:spPr>
        <p:txBody>
          <a:bodyPr/>
          <a:lstStyle/>
          <a:p>
            <a:pPr marL="0" lvl="0" indent="0" defTabSz="457200">
              <a:buClrTx/>
              <a:buSzTx/>
              <a:buNone/>
            </a:pPr>
            <a:r>
              <a:rPr lang="it-IT" altLang="it-IT" sz="2000" kern="1200" dirty="0">
                <a:solidFill>
                  <a:srgbClr val="000000"/>
                </a:solidFill>
                <a:latin typeface="Tahoma" pitchFamily="34" charset="0"/>
                <a:cs typeface="Tahoma" pitchFamily="34" charset="0"/>
              </a:rPr>
              <a:t>I soggetti responsabili</a:t>
            </a:r>
          </a:p>
          <a:p>
            <a:pPr algn="ctr" eaLnBrk="1" hangingPunct="1">
              <a:buFont typeface="Wingdings" pitchFamily="2" charset="2"/>
              <a:buNone/>
              <a:defRPr/>
            </a:pPr>
            <a:r>
              <a:rPr lang="it-IT" u="sng" dirty="0" smtClean="0">
                <a:solidFill>
                  <a:schemeClr val="bg2"/>
                </a:solidFill>
                <a:effectLst>
                  <a:outerShdw blurRad="38100" dist="38100" dir="2700000" algn="tl">
                    <a:srgbClr val="000000"/>
                  </a:outerShdw>
                </a:effectLst>
              </a:rPr>
              <a:t>DATORE DI LAVORO</a:t>
            </a:r>
          </a:p>
        </p:txBody>
      </p:sp>
      <p:sp>
        <p:nvSpPr>
          <p:cNvPr id="266244" name="Rectangle 4"/>
          <p:cNvSpPr>
            <a:spLocks noChangeArrowheads="1"/>
          </p:cNvSpPr>
          <p:nvPr/>
        </p:nvSpPr>
        <p:spPr bwMode="auto">
          <a:xfrm>
            <a:off x="609600" y="1557867"/>
            <a:ext cx="8382000" cy="2667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lnSpc>
                <a:spcPct val="90000"/>
              </a:lnSpc>
              <a:spcBef>
                <a:spcPct val="20000"/>
              </a:spcBef>
              <a:defRPr/>
            </a:pPr>
            <a:r>
              <a:rPr lang="it-IT" sz="2400" b="1" i="1" u="sng" dirty="0">
                <a:solidFill>
                  <a:srgbClr val="FFFFCC"/>
                </a:solidFill>
                <a:effectLst>
                  <a:outerShdw blurRad="38100" dist="38100" dir="2700000" algn="tl">
                    <a:srgbClr val="000000"/>
                  </a:outerShdw>
                </a:effectLst>
                <a:latin typeface="Times New Roman" pitchFamily="18" charset="0"/>
                <a:cs typeface="+mn-cs"/>
              </a:rPr>
              <a:t>PUBBLICO</a:t>
            </a:r>
          </a:p>
          <a:p>
            <a:pPr algn="ctr" defTabSz="914400">
              <a:lnSpc>
                <a:spcPct val="90000"/>
              </a:lnSpc>
              <a:spcBef>
                <a:spcPct val="20000"/>
              </a:spcBef>
              <a:defRPr/>
            </a:pPr>
            <a:endParaRPr lang="it-IT" sz="2400" b="1" dirty="0">
              <a:solidFill>
                <a:srgbClr val="FFFF00"/>
              </a:solidFill>
              <a:effectLst>
                <a:outerShdw blurRad="38100" dist="38100" dir="2700000" algn="tl">
                  <a:srgbClr val="000000"/>
                </a:outerShdw>
              </a:effectLst>
              <a:latin typeface="Times New Roman" pitchFamily="18" charset="0"/>
              <a:cs typeface="+mn-cs"/>
            </a:endParaRP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Dirigente al quale spettano i poteri di </a:t>
            </a:r>
            <a:r>
              <a:rPr lang="it-IT" b="1" dirty="0" err="1">
                <a:solidFill>
                  <a:srgbClr val="FFFF00"/>
                </a:solidFill>
                <a:effectLst>
                  <a:outerShdw blurRad="38100" dist="38100" dir="2700000" algn="tl">
                    <a:srgbClr val="000000"/>
                  </a:outerShdw>
                </a:effectLst>
                <a:latin typeface="Times New Roman" pitchFamily="18" charset="0"/>
                <a:cs typeface="+mn-cs"/>
              </a:rPr>
              <a:t>gestione,ovvero</a:t>
            </a:r>
            <a:r>
              <a:rPr lang="it-IT" b="1" dirty="0">
                <a:solidFill>
                  <a:srgbClr val="FFFF00"/>
                </a:solidFill>
                <a:effectLst>
                  <a:outerShdw blurRad="38100" dist="38100" dir="2700000" algn="tl">
                    <a:srgbClr val="000000"/>
                  </a:outerShdw>
                </a:effectLst>
                <a:latin typeface="Times New Roman" pitchFamily="18" charset="0"/>
                <a:cs typeface="+mn-cs"/>
              </a:rPr>
              <a:t> il funzionario non con qualifica</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dirigenziale, nei soli casi in cui sia preposto ad </a:t>
            </a:r>
            <a:r>
              <a:rPr lang="it-IT" b="1" dirty="0" err="1">
                <a:solidFill>
                  <a:srgbClr val="FFFF00"/>
                </a:solidFill>
                <a:effectLst>
                  <a:outerShdw blurRad="38100" dist="38100" dir="2700000" algn="tl">
                    <a:srgbClr val="000000"/>
                  </a:outerShdw>
                </a:effectLst>
                <a:latin typeface="Times New Roman" pitchFamily="18" charset="0"/>
                <a:cs typeface="+mn-cs"/>
              </a:rPr>
              <a:t>unufficio</a:t>
            </a:r>
            <a:r>
              <a:rPr lang="it-IT" b="1" dirty="0">
                <a:solidFill>
                  <a:srgbClr val="FFFF00"/>
                </a:solidFill>
                <a:effectLst>
                  <a:outerShdw blurRad="38100" dist="38100" dir="2700000" algn="tl">
                    <a:srgbClr val="000000"/>
                  </a:outerShdw>
                </a:effectLst>
                <a:latin typeface="Times New Roman" pitchFamily="18" charset="0"/>
                <a:cs typeface="+mn-cs"/>
              </a:rPr>
              <a:t> avente autonomia gestionale </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e dotato </a:t>
            </a:r>
            <a:r>
              <a:rPr lang="it-IT" b="1" dirty="0" err="1">
                <a:solidFill>
                  <a:srgbClr val="FFFF00"/>
                </a:solidFill>
                <a:effectLst>
                  <a:outerShdw blurRad="38100" dist="38100" dir="2700000" algn="tl">
                    <a:srgbClr val="000000"/>
                  </a:outerShdw>
                </a:effectLst>
                <a:latin typeface="Times New Roman" pitchFamily="18" charset="0"/>
                <a:cs typeface="+mn-cs"/>
              </a:rPr>
              <a:t>diautonomi</a:t>
            </a:r>
            <a:r>
              <a:rPr lang="it-IT" b="1" dirty="0">
                <a:solidFill>
                  <a:srgbClr val="FFFF00"/>
                </a:solidFill>
                <a:effectLst>
                  <a:outerShdw blurRad="38100" dist="38100" dir="2700000" algn="tl">
                    <a:srgbClr val="000000"/>
                  </a:outerShdw>
                </a:effectLst>
                <a:latin typeface="Times New Roman" pitchFamily="18" charset="0"/>
                <a:cs typeface="+mn-cs"/>
              </a:rPr>
              <a:t> poteri decisionali e di spesa. In caso </a:t>
            </a:r>
            <a:r>
              <a:rPr lang="it-IT" b="1" dirty="0" err="1">
                <a:solidFill>
                  <a:srgbClr val="FFFF00"/>
                </a:solidFill>
                <a:effectLst>
                  <a:outerShdw blurRad="38100" dist="38100" dir="2700000" algn="tl">
                    <a:srgbClr val="000000"/>
                  </a:outerShdw>
                </a:effectLst>
                <a:latin typeface="Times New Roman" pitchFamily="18" charset="0"/>
                <a:cs typeface="+mn-cs"/>
              </a:rPr>
              <a:t>diomessa</a:t>
            </a:r>
            <a:r>
              <a:rPr lang="it-IT" b="1" dirty="0">
                <a:solidFill>
                  <a:srgbClr val="FFFF00"/>
                </a:solidFill>
                <a:effectLst>
                  <a:outerShdw blurRad="38100" dist="38100" dir="2700000" algn="tl">
                    <a:srgbClr val="000000"/>
                  </a:outerShdw>
                </a:effectLst>
                <a:latin typeface="Times New Roman" pitchFamily="18" charset="0"/>
                <a:cs typeface="+mn-cs"/>
              </a:rPr>
              <a:t> individuazione,</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 o di individuazione </a:t>
            </a:r>
            <a:r>
              <a:rPr lang="it-IT" b="1" dirty="0" err="1">
                <a:solidFill>
                  <a:srgbClr val="FFFF00"/>
                </a:solidFill>
                <a:effectLst>
                  <a:outerShdw blurRad="38100" dist="38100" dir="2700000" algn="tl">
                    <a:srgbClr val="000000"/>
                  </a:outerShdw>
                </a:effectLst>
                <a:latin typeface="Times New Roman" pitchFamily="18" charset="0"/>
                <a:cs typeface="+mn-cs"/>
              </a:rPr>
              <a:t>nonconforme</a:t>
            </a:r>
            <a:r>
              <a:rPr lang="it-IT" b="1" dirty="0">
                <a:solidFill>
                  <a:srgbClr val="FFFF00"/>
                </a:solidFill>
                <a:effectLst>
                  <a:outerShdw blurRad="38100" dist="38100" dir="2700000" algn="tl">
                    <a:srgbClr val="000000"/>
                  </a:outerShdw>
                </a:effectLst>
                <a:latin typeface="Times New Roman" pitchFamily="18" charset="0"/>
                <a:cs typeface="+mn-cs"/>
              </a:rPr>
              <a:t> ai criteri sopra indicati, il DL coincide</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con l'organo di vertice medesimo.</a:t>
            </a:r>
          </a:p>
          <a:p>
            <a:pPr algn="ctr" defTabSz="914400">
              <a:defRPr/>
            </a:pPr>
            <a:endParaRPr lang="it-IT" b="1" dirty="0">
              <a:solidFill>
                <a:srgbClr val="FFFF00"/>
              </a:solidFill>
              <a:effectLst>
                <a:outerShdw blurRad="38100" dist="38100" dir="2700000" algn="tl">
                  <a:srgbClr val="000000"/>
                </a:outerShdw>
              </a:effectLst>
              <a:latin typeface="Times New Roman" pitchFamily="18" charset="0"/>
              <a:cs typeface="+mn-cs"/>
            </a:endParaRPr>
          </a:p>
        </p:txBody>
      </p:sp>
      <p:sp>
        <p:nvSpPr>
          <p:cNvPr id="266246" name="Rectangle 6"/>
          <p:cNvSpPr>
            <a:spLocks noChangeArrowheads="1"/>
          </p:cNvSpPr>
          <p:nvPr/>
        </p:nvSpPr>
        <p:spPr bwMode="auto">
          <a:xfrm>
            <a:off x="685800" y="4267200"/>
            <a:ext cx="8458200" cy="2590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defTabSz="914400">
              <a:lnSpc>
                <a:spcPct val="90000"/>
              </a:lnSpc>
              <a:spcBef>
                <a:spcPct val="20000"/>
              </a:spcBef>
              <a:defRPr/>
            </a:pPr>
            <a:r>
              <a:rPr lang="it-IT" sz="2400" b="1" i="1">
                <a:solidFill>
                  <a:srgbClr val="EAEAEA"/>
                </a:solidFill>
                <a:effectLst>
                  <a:outerShdw blurRad="38100" dist="38100" dir="2700000" algn="tl">
                    <a:srgbClr val="000000"/>
                  </a:outerShdw>
                </a:effectLst>
                <a:latin typeface="Times New Roman" pitchFamily="18" charset="0"/>
                <a:cs typeface="+mn-cs"/>
              </a:rPr>
              <a:t>                                          </a:t>
            </a:r>
            <a:r>
              <a:rPr lang="it-IT" sz="2400" b="1" i="1" u="sng">
                <a:solidFill>
                  <a:srgbClr val="EAEAEA"/>
                </a:solidFill>
                <a:effectLst>
                  <a:outerShdw blurRad="38100" dist="38100" dir="2700000" algn="tl">
                    <a:srgbClr val="000000"/>
                  </a:outerShdw>
                </a:effectLst>
                <a:latin typeface="Times New Roman" pitchFamily="18" charset="0"/>
                <a:cs typeface="+mn-cs"/>
              </a:rPr>
              <a:t>PRIVATO</a:t>
            </a:r>
          </a:p>
          <a:p>
            <a:pPr marL="342900" indent="-342900" defTabSz="914400">
              <a:lnSpc>
                <a:spcPct val="90000"/>
              </a:lnSpc>
              <a:spcBef>
                <a:spcPct val="20000"/>
              </a:spcBef>
              <a:defRPr/>
            </a:pPr>
            <a:endParaRPr lang="it-IT" b="1">
              <a:solidFill>
                <a:srgbClr val="003366"/>
              </a:solidFill>
              <a:latin typeface="Times New Roman" pitchFamily="18" charset="0"/>
              <a:cs typeface="+mn-cs"/>
            </a:endParaRPr>
          </a:p>
          <a:p>
            <a:pPr marL="342900" indent="-342900" defTabSz="914400">
              <a:lnSpc>
                <a:spcPct val="90000"/>
              </a:lnSpc>
              <a:spcBef>
                <a:spcPct val="20000"/>
              </a:spcBef>
              <a:buFontTx/>
              <a:buAutoNum type="arabicPeriod"/>
              <a:defRPr/>
            </a:pPr>
            <a:r>
              <a:rPr lang="it-IT" b="1">
                <a:solidFill>
                  <a:srgbClr val="FFFF00"/>
                </a:solidFill>
                <a:effectLst>
                  <a:outerShdw blurRad="38100" dist="38100" dir="2700000" algn="tl">
                    <a:srgbClr val="000000"/>
                  </a:outerShdw>
                </a:effectLst>
                <a:latin typeface="Times New Roman" pitchFamily="18" charset="0"/>
                <a:cs typeface="+mn-cs"/>
              </a:rPr>
              <a:t>Soggetto titolare del rapporto di lavoro con il lavoratore</a:t>
            </a:r>
          </a:p>
          <a:p>
            <a:pPr marL="342900" indent="-342900" defTabSz="914400">
              <a:lnSpc>
                <a:spcPct val="90000"/>
              </a:lnSpc>
              <a:spcBef>
                <a:spcPct val="20000"/>
              </a:spcBef>
              <a:buFontTx/>
              <a:buAutoNum type="arabicPeriod"/>
              <a:defRPr/>
            </a:pPr>
            <a:r>
              <a:rPr lang="it-IT" b="1">
                <a:solidFill>
                  <a:srgbClr val="FFFF00"/>
                </a:solidFill>
                <a:effectLst>
                  <a:outerShdw blurRad="38100" dist="38100" dir="2700000" algn="tl">
                    <a:srgbClr val="000000"/>
                  </a:outerShdw>
                </a:effectLst>
                <a:latin typeface="Times New Roman" pitchFamily="18" charset="0"/>
                <a:cs typeface="+mn-cs"/>
              </a:rPr>
              <a:t>Soggetto che ha la responsabilità dell’impresao </a:t>
            </a:r>
            <a:r>
              <a:rPr lang="it-IT" b="1" i="1">
                <a:solidFill>
                  <a:srgbClr val="FFFF00"/>
                </a:solidFill>
                <a:effectLst>
                  <a:outerShdw blurRad="38100" dist="38100" dir="2700000" algn="tl">
                    <a:srgbClr val="000000"/>
                  </a:outerShdw>
                </a:effectLst>
                <a:latin typeface="Times New Roman" pitchFamily="18" charset="0"/>
                <a:cs typeface="+mn-cs"/>
              </a:rPr>
              <a:t>unità produttiva (stabilimento o</a:t>
            </a:r>
          </a:p>
          <a:p>
            <a:pPr marL="342900" indent="-342900" defTabSz="914400">
              <a:lnSpc>
                <a:spcPct val="90000"/>
              </a:lnSpc>
              <a:spcBef>
                <a:spcPct val="20000"/>
              </a:spcBef>
              <a:defRPr/>
            </a:pPr>
            <a:r>
              <a:rPr lang="it-IT" b="1" i="1">
                <a:solidFill>
                  <a:srgbClr val="FFFF00"/>
                </a:solidFill>
                <a:effectLst>
                  <a:outerShdw blurRad="38100" dist="38100" dir="2700000" algn="tl">
                    <a:srgbClr val="000000"/>
                  </a:outerShdw>
                </a:effectLst>
                <a:latin typeface="Times New Roman" pitchFamily="18" charset="0"/>
                <a:cs typeface="+mn-cs"/>
              </a:rPr>
              <a:t> struttura finalizzata alla produzione di beni o servizi,dotata di autonomia finanziaria e </a:t>
            </a:r>
          </a:p>
          <a:p>
            <a:pPr marL="342900" indent="-342900" defTabSz="914400">
              <a:lnSpc>
                <a:spcPct val="90000"/>
              </a:lnSpc>
              <a:spcBef>
                <a:spcPct val="20000"/>
              </a:spcBef>
              <a:defRPr/>
            </a:pPr>
            <a:r>
              <a:rPr lang="it-IT" b="1" i="1">
                <a:solidFill>
                  <a:srgbClr val="FFFF00"/>
                </a:solidFill>
                <a:effectLst>
                  <a:outerShdw blurRad="38100" dist="38100" dir="2700000" algn="tl">
                    <a:srgbClr val="000000"/>
                  </a:outerShdw>
                </a:effectLst>
                <a:latin typeface="Times New Roman" pitchFamily="18" charset="0"/>
                <a:cs typeface="+mn-cs"/>
              </a:rPr>
              <a:t>Tecnico funzionale) </a:t>
            </a:r>
            <a:r>
              <a:rPr lang="it-IT" b="1">
                <a:solidFill>
                  <a:srgbClr val="FFFF00"/>
                </a:solidFill>
                <a:effectLst>
                  <a:outerShdw blurRad="38100" dist="38100" dir="2700000" algn="tl">
                    <a:srgbClr val="000000"/>
                  </a:outerShdw>
                </a:effectLst>
                <a:latin typeface="Times New Roman" pitchFamily="18" charset="0"/>
                <a:cs typeface="+mn-cs"/>
              </a:rPr>
              <a:t>in quanto titolare dei poteri decisionali e di spesa.</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44D55D3C-B58C-49CD-BFFC-3A6A6AA41CAC}" type="slidenum">
              <a:rPr lang="it-IT" smtClean="0">
                <a:solidFill>
                  <a:srgbClr val="EAEAEA"/>
                </a:solidFill>
              </a:rPr>
              <a:pPr>
                <a:defRPr/>
              </a:pPr>
              <a:t>41</a:t>
            </a:fld>
            <a:endParaRPr lang="it-IT">
              <a:solidFill>
                <a:srgbClr val="EAEAEA"/>
              </a:solidFill>
            </a:endParaRPr>
          </a:p>
        </p:txBody>
      </p:sp>
    </p:spTree>
    <p:extLst>
      <p:ext uri="{BB962C8B-B14F-4D97-AF65-F5344CB8AC3E}">
        <p14:creationId xmlns:p14="http://schemas.microsoft.com/office/powerpoint/2010/main" val="14728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66243">
                                            <p:txEl>
                                              <p:pRg st="0" end="0"/>
                                            </p:txEl>
                                          </p:spTgt>
                                        </p:tgtEl>
                                        <p:attrNameLst>
                                          <p:attrName>style.visibility</p:attrName>
                                        </p:attrNameLst>
                                      </p:cBhvr>
                                      <p:to>
                                        <p:strVal val="visible"/>
                                      </p:to>
                                    </p:set>
                                    <p:anim to="" calcmode="lin" valueType="num">
                                      <p:cBhvr>
                                        <p:cTn id="7" dur="1" fill="hold"/>
                                        <p:tgtEl>
                                          <p:spTgt spid="26624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66243">
                                            <p:txEl>
                                              <p:pRg st="1" end="1"/>
                                            </p:txEl>
                                          </p:spTgt>
                                        </p:tgtEl>
                                        <p:attrNameLst>
                                          <p:attrName>style.visibility</p:attrName>
                                        </p:attrNameLst>
                                      </p:cBhvr>
                                      <p:to>
                                        <p:strVal val="visible"/>
                                      </p:to>
                                    </p:set>
                                    <p:anim to="" calcmode="lin" valueType="num">
                                      <p:cBhvr>
                                        <p:cTn id="12" dur="1" fill="hold"/>
                                        <p:tgtEl>
                                          <p:spTgt spid="266243">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66244"/>
                                        </p:tgtEl>
                                        <p:attrNameLst>
                                          <p:attrName>style.visibility</p:attrName>
                                        </p:attrNameLst>
                                      </p:cBhvr>
                                      <p:to>
                                        <p:strVal val="visible"/>
                                      </p:to>
                                    </p:set>
                                    <p:anim calcmode="lin" valueType="num">
                                      <p:cBhvr additive="base">
                                        <p:cTn id="17" dur="500" fill="hold"/>
                                        <p:tgtEl>
                                          <p:spTgt spid="266244"/>
                                        </p:tgtEl>
                                        <p:attrNameLst>
                                          <p:attrName>ppt_x</p:attrName>
                                        </p:attrNameLst>
                                      </p:cBhvr>
                                      <p:tavLst>
                                        <p:tav tm="0">
                                          <p:val>
                                            <p:strVal val="0-#ppt_w/2"/>
                                          </p:val>
                                        </p:tav>
                                        <p:tav tm="100000">
                                          <p:val>
                                            <p:strVal val="#ppt_x"/>
                                          </p:val>
                                        </p:tav>
                                      </p:tavLst>
                                    </p:anim>
                                    <p:anim calcmode="lin" valueType="num">
                                      <p:cBhvr additive="base">
                                        <p:cTn id="18" dur="500" fill="hold"/>
                                        <p:tgtEl>
                                          <p:spTgt spid="26624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66246"/>
                                        </p:tgtEl>
                                        <p:attrNameLst>
                                          <p:attrName>style.visibility</p:attrName>
                                        </p:attrNameLst>
                                      </p:cBhvr>
                                      <p:to>
                                        <p:strVal val="visible"/>
                                      </p:to>
                                    </p:set>
                                    <p:anim calcmode="lin" valueType="num">
                                      <p:cBhvr additive="base">
                                        <p:cTn id="23" dur="500" fill="hold"/>
                                        <p:tgtEl>
                                          <p:spTgt spid="266246"/>
                                        </p:tgtEl>
                                        <p:attrNameLst>
                                          <p:attrName>ppt_x</p:attrName>
                                        </p:attrNameLst>
                                      </p:cBhvr>
                                      <p:tavLst>
                                        <p:tav tm="0">
                                          <p:val>
                                            <p:strVal val="0-#ppt_w/2"/>
                                          </p:val>
                                        </p:tav>
                                        <p:tav tm="100000">
                                          <p:val>
                                            <p:strVal val="#ppt_x"/>
                                          </p:val>
                                        </p:tav>
                                      </p:tavLst>
                                    </p:anim>
                                    <p:anim calcmode="lin" valueType="num">
                                      <p:cBhvr additive="base">
                                        <p:cTn id="24" dur="500" fill="hold"/>
                                        <p:tgtEl>
                                          <p:spTgt spid="2662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3" grpId="0" build="p" autoUpdateAnimBg="0"/>
      <p:bldP spid="266244" grpId="0" animBg="1" autoUpdateAnimBg="0"/>
      <p:bldP spid="266246"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6867" name="Rectangle 3"/>
          <p:cNvSpPr>
            <a:spLocks noGrp="1" noChangeArrowheads="1"/>
          </p:cNvSpPr>
          <p:nvPr>
            <p:ph type="title"/>
          </p:nvPr>
        </p:nvSpPr>
        <p:spPr>
          <a:xfrm>
            <a:off x="745067" y="3344333"/>
            <a:ext cx="7561263" cy="923925"/>
          </a:xfrm>
        </p:spPr>
        <p:txBody>
          <a:bodyPr/>
          <a:lstStyle/>
          <a:p>
            <a:pPr lvl="0" defTabSz="457200">
              <a:spcBef>
                <a:spcPct val="20000"/>
              </a:spcBef>
            </a:pPr>
            <a:r>
              <a:rPr lang="it-IT" sz="2800" dirty="0" smtClean="0">
                <a:solidFill>
                  <a:schemeClr val="tx1"/>
                </a:solidFill>
              </a:rPr>
              <a:t>Il Dirigente</a:t>
            </a:r>
            <a:br>
              <a:rPr lang="it-IT" sz="2800" dirty="0" smtClean="0">
                <a:solidFill>
                  <a:schemeClr val="tx1"/>
                </a:solidFill>
              </a:rPr>
            </a:br>
            <a:r>
              <a:rPr lang="it-IT" sz="2800" dirty="0" smtClean="0">
                <a:solidFill>
                  <a:schemeClr val="tx1"/>
                </a:solidFill>
              </a:rPr>
              <a:t/>
            </a:r>
            <a:br>
              <a:rPr lang="it-IT" sz="2800" dirty="0" smtClean="0">
                <a:solidFill>
                  <a:schemeClr val="tx1"/>
                </a:solidFill>
              </a:rPr>
            </a:br>
            <a:r>
              <a:rPr lang="it-IT" sz="2800" dirty="0">
                <a:solidFill>
                  <a:schemeClr val="tx1"/>
                </a:solidFill>
              </a:rPr>
              <a:t/>
            </a:r>
            <a:br>
              <a:rPr lang="it-IT" sz="2800" dirty="0">
                <a:solidFill>
                  <a:schemeClr val="tx1"/>
                </a:solidFill>
              </a:rPr>
            </a:b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Persona </a:t>
            </a: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che, dotata di competenze professionali e di poteri gerarchici e funzionali adeguati all'incarico conferitogli, attua le direttive del datore di lavoro in merito all'attività lavorativa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400" spc="-5" dirty="0" smtClean="0">
                <a:solidFill>
                  <a:srgbClr val="000000"/>
                </a:solidFill>
                <a:latin typeface="Tahoma" panose="020B0604030504040204" pitchFamily="34" charset="0"/>
                <a:ea typeface="Tahoma" panose="020B0604030504040204" pitchFamily="34" charset="0"/>
                <a:cs typeface="Tahoma" panose="020B0604030504040204" pitchFamily="34" charset="0"/>
              </a:rPr>
              <a:t>vigila </a:t>
            </a:r>
            <a:r>
              <a:rPr lang="it-IT" sz="2400" spc="-5" dirty="0">
                <a:solidFill>
                  <a:srgbClr val="000000"/>
                </a:solidFill>
                <a:latin typeface="Tahoma" panose="020B0604030504040204" pitchFamily="34" charset="0"/>
                <a:ea typeface="Tahoma" panose="020B0604030504040204" pitchFamily="34" charset="0"/>
                <a:cs typeface="Tahoma" panose="020B0604030504040204" pitchFamily="34" charset="0"/>
              </a:rPr>
              <a:t>su di essa </a:t>
            </a:r>
            <a:br>
              <a:rPr lang="it-IT" sz="2400" spc="-5" dirty="0">
                <a:solidFill>
                  <a:srgbClr val="000000"/>
                </a:solidFill>
                <a:latin typeface="Tahoma" panose="020B0604030504040204" pitchFamily="34" charset="0"/>
                <a:ea typeface="Tahoma" panose="020B0604030504040204" pitchFamily="34" charset="0"/>
                <a:cs typeface="Tahoma" panose="020B0604030504040204" pitchFamily="34" charset="0"/>
              </a:rPr>
            </a:br>
            <a:endParaRPr lang="it-IT" sz="24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Rettangolo 1"/>
          <p:cNvSpPr/>
          <p:nvPr/>
        </p:nvSpPr>
        <p:spPr>
          <a:xfrm>
            <a:off x="143933" y="175466"/>
            <a:ext cx="3886200" cy="984885"/>
          </a:xfrm>
          <a:prstGeom prst="rect">
            <a:avLst/>
          </a:prstGeom>
        </p:spPr>
        <p:txBody>
          <a:bodyPr wrap="square">
            <a:spAutoFit/>
          </a:bodyPr>
          <a:lstStyle/>
          <a:p>
            <a:r>
              <a:rPr lang="it-IT" altLang="it-IT" sz="2000" dirty="0">
                <a:solidFill>
                  <a:srgbClr val="000000"/>
                </a:solidFill>
                <a:latin typeface="Tahoma" pitchFamily="34" charset="0"/>
                <a:ea typeface="+mj-ea"/>
                <a:cs typeface="Tahoma" pitchFamily="34" charset="0"/>
              </a:rPr>
              <a:t>I soggetti responsabili</a:t>
            </a:r>
            <a:br>
              <a:rPr lang="it-IT" altLang="it-IT" sz="2000" dirty="0">
                <a:solidFill>
                  <a:srgbClr val="000000"/>
                </a:solidFill>
                <a:latin typeface="Tahoma" pitchFamily="34" charset="0"/>
                <a:ea typeface="+mj-ea"/>
                <a:cs typeface="Tahoma" pitchFamily="34" charset="0"/>
              </a:rPr>
            </a:br>
            <a:r>
              <a:rPr lang="it-IT" altLang="it-IT" sz="2000" dirty="0">
                <a:solidFill>
                  <a:srgbClr val="000000"/>
                </a:solidFill>
                <a:latin typeface="Tahoma" pitchFamily="34" charset="0"/>
                <a:ea typeface="+mj-ea"/>
                <a:cs typeface="Tahoma" pitchFamily="34" charset="0"/>
              </a:rPr>
              <a:t/>
            </a:r>
            <a:br>
              <a:rPr lang="it-IT" altLang="it-IT" sz="2000" dirty="0">
                <a:solidFill>
                  <a:srgbClr val="000000"/>
                </a:solidFill>
                <a:latin typeface="Tahoma" pitchFamily="34" charset="0"/>
                <a:ea typeface="+mj-ea"/>
                <a:cs typeface="Tahoma" pitchFamily="34" charset="0"/>
              </a:rPr>
            </a:br>
            <a:endParaRPr lang="it-IT" dirty="0"/>
          </a:p>
        </p:txBody>
      </p:sp>
      <p:sp>
        <p:nvSpPr>
          <p:cNvPr id="3" name="Segnaposto piè di pagina 2"/>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4" name="Segnaposto numero diapositiva 3"/>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42</a:t>
            </a:fld>
            <a:endParaRPr lang="it-IT">
              <a:solidFill>
                <a:srgbClr val="000000"/>
              </a:solidFill>
            </a:endParaRPr>
          </a:p>
        </p:txBody>
      </p:sp>
    </p:spTree>
    <p:extLst>
      <p:ext uri="{BB962C8B-B14F-4D97-AF65-F5344CB8AC3E}">
        <p14:creationId xmlns:p14="http://schemas.microsoft.com/office/powerpoint/2010/main" val="259616725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863601" y="1447801"/>
            <a:ext cx="8043332" cy="4154984"/>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Articolo 17 - Obblighi del datore di lavoro non delegabili</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Il datore di lavoro </a:t>
            </a:r>
            <a:r>
              <a:rPr kumimoji="0" lang="it-IT" sz="2400" i="0" u="none" strike="noStrike" kern="0" cap="none" spc="0" normalizeH="0" baseline="0" noProof="0" dirty="0">
                <a:ln>
                  <a:noFill/>
                </a:ln>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non può delegare</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le seguenti attività:</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1"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la valutazione di tutti i rischi con la conseguente elaborazione del documento previsto dall’articolo 28;</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1"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b)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la designazione del responsabile del servizio di prevenzione e protezione dai rischi</a:t>
            </a:r>
            <a:r>
              <a:rPr kumimoji="0" lang="it-IT" sz="2400" i="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just" defTabSz="914400" eaLnBrk="0" fontAlgn="auto" latinLnBrk="0" hangingPunct="0">
              <a:lnSpc>
                <a:spcPct val="100000"/>
              </a:lnSpc>
              <a:spcBef>
                <a:spcPts val="0"/>
              </a:spcBef>
              <a:spcAft>
                <a:spcPts val="0"/>
              </a:spcAft>
              <a:buClrTx/>
              <a:buSzTx/>
              <a:buFontTx/>
              <a:buNone/>
              <a:tabLst/>
              <a:defRPr/>
            </a:pPr>
            <a:endParaRPr lang="it-IT" sz="2400" kern="0" dirty="0" smtClean="0">
              <a:latin typeface="Tahoma" panose="020B0604030504040204" pitchFamily="34" charset="0"/>
              <a:ea typeface="Tahoma" panose="020B0604030504040204" pitchFamily="34" charset="0"/>
              <a:cs typeface="Tahoma" panose="020B0604030504040204" pitchFamily="34" charset="0"/>
            </a:endParaRPr>
          </a:p>
          <a:p>
            <a:pPr lvl="0">
              <a:defRPr/>
            </a:pPr>
            <a:r>
              <a:rPr lang="it-IT" sz="2400" kern="0" dirty="0" smtClean="0">
                <a:latin typeface="Tahoma" panose="020B0604030504040204" pitchFamily="34" charset="0"/>
                <a:ea typeface="Tahoma" panose="020B0604030504040204" pitchFamily="34" charset="0"/>
                <a:cs typeface="Tahoma" panose="020B0604030504040204" pitchFamily="34" charset="0"/>
              </a:rPr>
              <a:t>L’art. 16 prevede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l</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delega di funzioni da parte del datore di lavoro,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  determinati limiti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condizioni </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eaLnBrk="0" fontAlgn="auto" latinLnBrk="0" hangingPunct="0">
              <a:lnSpc>
                <a:spcPct val="100000"/>
              </a:lnSpc>
              <a:spcBef>
                <a:spcPts val="0"/>
              </a:spcBef>
              <a:spcAft>
                <a:spcPts val="0"/>
              </a:spcAft>
              <a:buClrTx/>
              <a:buSzTx/>
              <a:buFontTx/>
              <a:buNone/>
              <a:tabLst/>
              <a:defRPr/>
            </a:pPr>
            <a:endPar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43</a:t>
            </a:fld>
            <a:endParaRPr lang="it-IT">
              <a:solidFill>
                <a:srgbClr val="EAEAEA"/>
              </a:solidFill>
            </a:endParaRPr>
          </a:p>
        </p:txBody>
      </p:sp>
    </p:spTree>
    <p:extLst>
      <p:ext uri="{BB962C8B-B14F-4D97-AF65-F5344CB8AC3E}">
        <p14:creationId xmlns:p14="http://schemas.microsoft.com/office/powerpoint/2010/main" val="8204307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77800" y="990600"/>
            <a:ext cx="8839201" cy="3621504"/>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endPar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Il Responsabile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del servizio di prevenzione e protezione </a:t>
            </a:r>
          </a:p>
          <a:p>
            <a:pPr marL="0" marR="0" lvl="0" indent="0" algn="just" defTabSz="914400" eaLnBrk="1" fontAlgn="auto" latinLnBrk="0" hangingPunct="1">
              <a:lnSpc>
                <a:spcPct val="150000"/>
              </a:lnSpc>
              <a:spcBef>
                <a:spcPts val="1580"/>
              </a:spcBef>
              <a:spcAft>
                <a:spcPts val="0"/>
              </a:spcAft>
              <a:buClrTx/>
              <a:buSzTx/>
              <a:buFontTx/>
              <a:buNone/>
              <a:tabLs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Persona in possesso delle capacità e dei requisiti professionali di cui all'articolo 32 designata dal datore di lavoro, a cui risponde, per coordinare il servizio di prevenzione e protezione dai rischi </a:t>
            </a: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44</a:t>
            </a:fld>
            <a:endParaRPr lang="it-IT">
              <a:solidFill>
                <a:srgbClr val="EAEAEA"/>
              </a:solidFill>
            </a:endParaRPr>
          </a:p>
        </p:txBody>
      </p:sp>
    </p:spTree>
    <p:extLst>
      <p:ext uri="{BB962C8B-B14F-4D97-AF65-F5344CB8AC3E}">
        <p14:creationId xmlns:p14="http://schemas.microsoft.com/office/powerpoint/2010/main" val="1471322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5" name="Text Box 3"/>
          <p:cNvSpPr txBox="1">
            <a:spLocks noChangeArrowheads="1"/>
          </p:cNvSpPr>
          <p:nvPr/>
        </p:nvSpPr>
        <p:spPr bwMode="auto">
          <a:xfrm>
            <a:off x="560917" y="1438275"/>
            <a:ext cx="8458200" cy="4893647"/>
          </a:xfrm>
          <a:prstGeom prst="rect">
            <a:avLst/>
          </a:prstGeom>
          <a:solidFill>
            <a:schemeClr val="tx1"/>
          </a:solidFill>
          <a:ln>
            <a:noFill/>
          </a:ln>
          <a:effec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lvl="0" defTabSz="914400" eaLnBrk="1" fontAlgn="auto" hangingPunct="1">
              <a:lnSpc>
                <a:spcPct val="150000"/>
              </a:lnSpc>
              <a:spcBef>
                <a:spcPts val="0"/>
              </a:spcBef>
              <a:spcAft>
                <a:spcPts val="0"/>
              </a:spcAft>
              <a:buClrTx/>
              <a:buSzTx/>
              <a:buNone/>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algn="ctr" defTabSz="914400" eaLnBrk="1" hangingPunct="1">
              <a:spcBef>
                <a:spcPct val="50000"/>
              </a:spcBef>
              <a:buClrTx/>
              <a:buSzTx/>
              <a:buNone/>
            </a:pPr>
            <a:r>
              <a:rPr lang="it-IT" altLang="it-IT" sz="2800" dirty="0" smtClean="0">
                <a:solidFill>
                  <a:schemeClr val="bg2"/>
                </a:solidFill>
                <a:latin typeface="Tahoma" panose="020B0604030504040204" pitchFamily="34" charset="0"/>
                <a:ea typeface="Tahoma" panose="020B0604030504040204" pitchFamily="34" charset="0"/>
                <a:cs typeface="Tahoma" panose="020B0604030504040204" pitchFamily="34" charset="0"/>
              </a:rPr>
              <a:t>Il </a:t>
            </a:r>
            <a:r>
              <a:rPr lang="it-IT" altLang="it-IT" sz="2800" dirty="0">
                <a:solidFill>
                  <a:schemeClr val="bg2"/>
                </a:solidFill>
                <a:latin typeface="Tahoma" panose="020B0604030504040204" pitchFamily="34" charset="0"/>
                <a:ea typeface="Tahoma" panose="020B0604030504040204" pitchFamily="34" charset="0"/>
                <a:cs typeface="Tahoma" panose="020B0604030504040204" pitchFamily="34" charset="0"/>
              </a:rPr>
              <a:t>servizio di prevenzione e protezione</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Art.2, </a:t>
            </a:r>
            <a:r>
              <a:rPr lang="it-IT" altLang="it-IT" sz="2600" b="1" dirty="0" err="1" smtClean="0">
                <a:solidFill>
                  <a:schemeClr val="bg2"/>
                </a:solidFill>
                <a:latin typeface="Garamond" pitchFamily="18" charset="0"/>
                <a:cs typeface="+mn-cs"/>
              </a:rPr>
              <a:t>lett.l</a:t>
            </a:r>
            <a:r>
              <a:rPr lang="it-IT" altLang="it-IT" sz="2600" b="1" dirty="0" smtClean="0">
                <a:solidFill>
                  <a:schemeClr val="bg2"/>
                </a:solidFill>
                <a:latin typeface="Garamond" pitchFamily="18" charset="0"/>
                <a:cs typeface="+mn-cs"/>
              </a:rPr>
              <a:t>) </a:t>
            </a:r>
            <a:r>
              <a:rPr lang="it-IT" altLang="it-IT" sz="2600" b="1" dirty="0" err="1" smtClean="0">
                <a:solidFill>
                  <a:schemeClr val="bg2"/>
                </a:solidFill>
                <a:latin typeface="Garamond" pitchFamily="18" charset="0"/>
                <a:cs typeface="+mn-cs"/>
              </a:rPr>
              <a:t>D.Lgs.</a:t>
            </a:r>
            <a:r>
              <a:rPr lang="it-IT" altLang="it-IT" sz="2600" b="1" dirty="0" smtClean="0">
                <a:solidFill>
                  <a:schemeClr val="bg2"/>
                </a:solidFill>
                <a:latin typeface="Garamond" pitchFamily="18" charset="0"/>
                <a:cs typeface="+mn-cs"/>
              </a:rPr>
              <a:t> 81/2008  </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INSIEME DI PERSONE, SISTEMI E MEZZI ESTERNI</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O INTERNI ALL’AZIENDA, FINALIZZATI</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ALL’ATTIVITA’ DI PREVENZIONE E PROTEZIONE</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DAI RISCHI PROFESSIONALI NELL’AZIENDA</a:t>
            </a:r>
          </a:p>
          <a:p>
            <a:pPr algn="ctr" defTabSz="914400" eaLnBrk="1" hangingPunct="1">
              <a:spcBef>
                <a:spcPct val="50000"/>
              </a:spcBef>
              <a:buClrTx/>
              <a:buSzTx/>
              <a:buFontTx/>
              <a:buNone/>
            </a:pPr>
            <a:r>
              <a:rPr lang="it-IT" altLang="it-IT" sz="2600" b="1" dirty="0" smtClean="0">
                <a:solidFill>
                  <a:srgbClr val="EAEAEA"/>
                </a:solidFill>
                <a:latin typeface="Garamond" pitchFamily="18" charset="0"/>
                <a:cs typeface="+mn-cs"/>
              </a:rPr>
              <a:t>OVVERO UNITA’ PRODUTTIVA</a:t>
            </a:r>
            <a:r>
              <a:rPr lang="it-IT" altLang="it-IT" sz="2600" b="1" dirty="0" smtClean="0">
                <a:solidFill>
                  <a:srgbClr val="EAEAEA"/>
                </a:solidFill>
                <a:latin typeface="Times New Roman" pitchFamily="18" charset="0"/>
                <a:cs typeface="+mn-cs"/>
              </a:rPr>
              <a:t>   </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EAF2E0C8-4BAE-484C-8614-94FA1CFFE4E6}" type="slidenum">
              <a:rPr lang="it-IT" smtClean="0">
                <a:solidFill>
                  <a:srgbClr val="EAEAEA"/>
                </a:solidFill>
              </a:rPr>
              <a:pPr>
                <a:defRPr/>
              </a:pPr>
              <a:t>45</a:t>
            </a:fld>
            <a:endParaRPr lang="it-IT">
              <a:solidFill>
                <a:srgbClr val="EAEAEA"/>
              </a:solidFill>
            </a:endParaRPr>
          </a:p>
        </p:txBody>
      </p:sp>
    </p:spTree>
    <p:extLst>
      <p:ext uri="{BB962C8B-B14F-4D97-AF65-F5344CB8AC3E}">
        <p14:creationId xmlns:p14="http://schemas.microsoft.com/office/powerpoint/2010/main" val="882875696"/>
      </p:ext>
    </p:extLst>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p:cNvSpPr/>
          <p:nvPr/>
        </p:nvSpPr>
        <p:spPr>
          <a:xfrm>
            <a:off x="1" y="922867"/>
            <a:ext cx="9084732" cy="4807470"/>
          </a:xfrm>
          <a:prstGeom prst="rect">
            <a:avLst/>
          </a:prstGeom>
        </p:spPr>
        <p:txBody>
          <a:bodyPr wrap="square">
            <a:spAutoFit/>
          </a:bodyPr>
          <a:lstStyle/>
          <a:p>
            <a:pPr lvl="0" algn="ctr" defTabSz="914400">
              <a:lnSpc>
                <a:spcPct val="110000"/>
              </a:lnSpc>
              <a:defRPr/>
            </a:pPr>
            <a:endParaRPr lang="it-IT" sz="2800" u="sng" dirty="0" smtClean="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lvl="0" defTabSz="914400" fontAlgn="auto">
              <a:lnSpc>
                <a:spcPct val="150000"/>
              </a:lnSpc>
              <a:spcBef>
                <a:spcPts val="0"/>
              </a:spcBef>
              <a:spcAft>
                <a:spcPts val="0"/>
              </a:spcAf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lvl="0" defTabSz="914400">
              <a:lnSpc>
                <a:spcPct val="110000"/>
              </a:lnSpc>
              <a:defRPr/>
            </a:pPr>
            <a:r>
              <a:rPr lang="it-IT" sz="2800" dirty="0" smtClean="0">
                <a:latin typeface="Tahoma" panose="020B0604030504040204" pitchFamily="34" charset="0"/>
                <a:ea typeface="Tahoma" panose="020B0604030504040204" pitchFamily="34" charset="0"/>
                <a:cs typeface="Tahoma" panose="020B0604030504040204" pitchFamily="34" charset="0"/>
              </a:rPr>
              <a:t>Il Preposto  </a:t>
            </a:r>
            <a:r>
              <a:rPr lang="it-IT" sz="2400" kern="0" dirty="0">
                <a:latin typeface="Tahoma" panose="020B0604030504040204" pitchFamily="34" charset="0"/>
                <a:ea typeface="Tahoma" panose="020B0604030504040204" pitchFamily="34" charset="0"/>
                <a:cs typeface="Tahoma" panose="020B0604030504040204" pitchFamily="34" charset="0"/>
              </a:rPr>
              <a:t>d</a:t>
            </a:r>
            <a:r>
              <a:rPr lang="it-IT" sz="2400" kern="0" dirty="0" smtClean="0">
                <a:latin typeface="Tahoma" panose="020B0604030504040204" pitchFamily="34" charset="0"/>
                <a:ea typeface="Tahoma" panose="020B0604030504040204" pitchFamily="34" charset="0"/>
                <a:cs typeface="Tahoma" panose="020B0604030504040204" pitchFamily="34" charset="0"/>
              </a:rPr>
              <a:t>eve</a:t>
            </a:r>
            <a:endParaRPr lang="it-IT" sz="2400" kern="0" dirty="0">
              <a:latin typeface="Tahoma" panose="020B0604030504040204" pitchFamily="34" charset="0"/>
              <a:ea typeface="Tahoma" panose="020B0604030504040204" pitchFamily="34" charset="0"/>
              <a:cs typeface="Tahoma" panose="020B0604030504040204" pitchFamily="34" charset="0"/>
            </a:endParaRPr>
          </a:p>
          <a:p>
            <a:pPr marL="357188" lvl="0" indent="-357188" algn="ctr" defTabSz="914400">
              <a:lnSpc>
                <a:spcPct val="110000"/>
              </a:lnSpc>
              <a:spcBef>
                <a:spcPct val="20000"/>
              </a:spcBef>
              <a:defRPr/>
            </a:pPr>
            <a:endParaRPr lang="it-IT" sz="2400" kern="0" dirty="0">
              <a:latin typeface="Tahoma" panose="020B0604030504040204" pitchFamily="34" charset="0"/>
              <a:ea typeface="Tahoma" panose="020B0604030504040204" pitchFamily="34" charset="0"/>
              <a:cs typeface="Tahoma" panose="020B0604030504040204" pitchFamily="34" charset="0"/>
            </a:endParaRP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Sovrintendere</a:t>
            </a:r>
            <a:r>
              <a:rPr lang="it-IT" sz="2400" kern="0" dirty="0">
                <a:latin typeface="Tahoma" panose="020B0604030504040204" pitchFamily="34" charset="0"/>
                <a:ea typeface="Tahoma" panose="020B0604030504040204" pitchFamily="34" charset="0"/>
                <a:cs typeface="Tahoma" panose="020B0604030504040204" pitchFamily="34" charset="0"/>
              </a:rPr>
              <a:t> all’attività lavorativa</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Garantire</a:t>
            </a:r>
            <a:r>
              <a:rPr lang="it-IT" sz="2400" kern="0" dirty="0">
                <a:latin typeface="Tahoma" panose="020B0604030504040204" pitchFamily="34" charset="0"/>
                <a:ea typeface="Tahoma" panose="020B0604030504040204" pitchFamily="34" charset="0"/>
                <a:cs typeface="Tahoma" panose="020B0604030504040204" pitchFamily="34" charset="0"/>
              </a:rPr>
              <a:t> l’attuazione delle disposizioni ricevute</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Controllare</a:t>
            </a:r>
            <a:r>
              <a:rPr lang="it-IT" sz="2400" kern="0" dirty="0">
                <a:latin typeface="Tahoma" panose="020B0604030504040204" pitchFamily="34" charset="0"/>
                <a:ea typeface="Tahoma" panose="020B0604030504040204" pitchFamily="34" charset="0"/>
                <a:cs typeface="Tahoma" panose="020B0604030504040204" pitchFamily="34" charset="0"/>
              </a:rPr>
              <a:t> che le disposizioni impartite vengano osservate da parte dei lavoratori</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Segnalare</a:t>
            </a:r>
            <a:r>
              <a:rPr lang="it-IT" sz="2400" kern="0" dirty="0">
                <a:latin typeface="Tahoma" panose="020B0604030504040204" pitchFamily="34" charset="0"/>
                <a:ea typeface="Tahoma" panose="020B0604030504040204" pitchFamily="34" charset="0"/>
                <a:cs typeface="Tahoma" panose="020B0604030504040204" pitchFamily="34" charset="0"/>
              </a:rPr>
              <a:t> ai vertici aziendali eventuali pericoli non adeguatamente gestiti o carenze nei sistemi di protezione</a:t>
            </a:r>
            <a:endParaRPr lang="it-IT" sz="2400" kern="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46</a:t>
            </a:fld>
            <a:endParaRPr lang="it-IT">
              <a:solidFill>
                <a:srgbClr val="EAEAEA"/>
              </a:solidFill>
            </a:endParaRPr>
          </a:p>
        </p:txBody>
      </p:sp>
    </p:spTree>
    <p:extLst>
      <p:ext uri="{BB962C8B-B14F-4D97-AF65-F5344CB8AC3E}">
        <p14:creationId xmlns:p14="http://schemas.microsoft.com/office/powerpoint/2010/main" val="1992529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lvl="0" algn="l" eaLnBrk="1" fontAlgn="auto" hangingPunct="1">
              <a:lnSpc>
                <a:spcPct val="150000"/>
              </a:lnSpc>
              <a:spcBef>
                <a:spcPts val="0"/>
              </a:spcBef>
              <a:spcAft>
                <a:spcPts val="0"/>
              </a:spcAft>
              <a:defRPr/>
            </a:pP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b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altLang="it-IT" sz="2400" dirty="0" smtClean="0">
                <a:latin typeface="Tahoma" panose="020B0604030504040204" pitchFamily="34" charset="0"/>
                <a:ea typeface="Tahoma" panose="020B0604030504040204" pitchFamily="34" charset="0"/>
                <a:cs typeface="Tahoma" panose="020B0604030504040204" pitchFamily="34" charset="0"/>
              </a:rPr>
              <a:t>Il Medico Competente</a:t>
            </a:r>
            <a:endParaRPr lang="it-IT" altLang="it-IT" dirty="0" smtClean="0"/>
          </a:p>
        </p:txBody>
      </p:sp>
      <p:sp>
        <p:nvSpPr>
          <p:cNvPr id="30723" name="Rectangle 3"/>
          <p:cNvSpPr>
            <a:spLocks noGrp="1" noChangeArrowheads="1"/>
          </p:cNvSpPr>
          <p:nvPr>
            <p:ph type="body" idx="1"/>
          </p:nvPr>
        </p:nvSpPr>
        <p:spPr/>
        <p:txBody>
          <a:bodyPr/>
          <a:lstStyle/>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medico in possesso di uno dei titoli e dei requisiti formativi e professionali di cui </a:t>
            </a:r>
            <a:r>
              <a:rPr lang="it-IT" altLang="it-IT" sz="2400" dirty="0" smtClean="0">
                <a:latin typeface="Tahoma" panose="020B0604030504040204" pitchFamily="34" charset="0"/>
                <a:ea typeface="Tahoma" panose="020B0604030504040204" pitchFamily="34" charset="0"/>
                <a:cs typeface="Tahoma" panose="020B0604030504040204" pitchFamily="34" charset="0"/>
                <a:hlinkClick r:id="" action="ppaction://hlinkshowjump?jump=nextslide"/>
              </a:rPr>
              <a:t>all’articolo 38</a:t>
            </a:r>
            <a:endParaRPr lang="it-IT" altLang="it-IT"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collabora, secondo quanto previsto </a:t>
            </a:r>
            <a:r>
              <a:rPr lang="it-IT" altLang="it-IT" sz="2400" dirty="0" smtClean="0">
                <a:latin typeface="Tahoma" panose="020B0604030504040204" pitchFamily="34" charset="0"/>
                <a:ea typeface="Tahoma" panose="020B0604030504040204" pitchFamily="34" charset="0"/>
                <a:cs typeface="Tahoma" panose="020B0604030504040204" pitchFamily="34" charset="0"/>
                <a:hlinkClick r:id="rId3" action="ppaction://hlinksldjump"/>
              </a:rPr>
              <a:t>all’articolo 29</a:t>
            </a:r>
            <a:r>
              <a:rPr lang="it-IT" altLang="it-IT" sz="2400" dirty="0" smtClean="0">
                <a:latin typeface="Tahoma" panose="020B0604030504040204" pitchFamily="34" charset="0"/>
                <a:ea typeface="Tahoma" panose="020B0604030504040204" pitchFamily="34" charset="0"/>
                <a:cs typeface="Tahoma" panose="020B0604030504040204" pitchFamily="34" charset="0"/>
              </a:rPr>
              <a:t>, comma 1, con il datore di lavoro ai fini della valutazione dei rischi </a:t>
            </a:r>
          </a:p>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è nominato dallo stesso per effettuare la sorveglianza sanitaria e per tutti gli altri compiti di cui al presente decreto; </a:t>
            </a:r>
          </a:p>
        </p:txBody>
      </p:sp>
      <p:sp>
        <p:nvSpPr>
          <p:cNvPr id="2" name="Segnaposto piè di pagina 1"/>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3" name="Segnaposto numero diapositiva 2"/>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47</a:t>
            </a:fld>
            <a:endParaRPr lang="it-IT">
              <a:solidFill>
                <a:srgbClr val="000000"/>
              </a:solidFill>
            </a:endParaRPr>
          </a:p>
        </p:txBody>
      </p:sp>
    </p:spTree>
    <p:extLst>
      <p:ext uri="{BB962C8B-B14F-4D97-AF65-F5344CB8AC3E}">
        <p14:creationId xmlns:p14="http://schemas.microsoft.com/office/powerpoint/2010/main" val="19590115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52400"/>
            <a:ext cx="7772400" cy="1066800"/>
          </a:xfrm>
        </p:spPr>
        <p:txBody>
          <a:bodyPr/>
          <a:lstStyle/>
          <a:p>
            <a:pPr algn="ctr" eaLnBrk="1" hangingPunct="1">
              <a:defRPr/>
            </a:pPr>
            <a:r>
              <a:rPr lang="it-IT" sz="4000" b="1" smtClean="0">
                <a:solidFill>
                  <a:srgbClr val="FFFF00"/>
                </a:solidFill>
                <a:effectLst>
                  <a:outerShdw blurRad="38100" dist="38100" dir="2700000" algn="tl">
                    <a:srgbClr val="000000"/>
                  </a:outerShdw>
                </a:effectLst>
                <a:latin typeface="Garamond" pitchFamily="18" charset="0"/>
              </a:rPr>
              <a:t>Il Lavoratore</a:t>
            </a:r>
          </a:p>
        </p:txBody>
      </p:sp>
      <p:sp>
        <p:nvSpPr>
          <p:cNvPr id="21507" name="Rectangle 3"/>
          <p:cNvSpPr>
            <a:spLocks noGrp="1" noChangeArrowheads="1"/>
          </p:cNvSpPr>
          <p:nvPr>
            <p:ph type="body" idx="1"/>
          </p:nvPr>
        </p:nvSpPr>
        <p:spPr>
          <a:xfrm>
            <a:off x="635000" y="541865"/>
            <a:ext cx="8373533" cy="6231467"/>
          </a:xfrm>
          <a:solidFill>
            <a:schemeClr val="tx1"/>
          </a:solidFill>
        </p:spPr>
        <p:txBody>
          <a:bodyPr/>
          <a:lstStyle/>
          <a:p>
            <a:pPr algn="just" eaLnBrk="1" hangingPunct="1">
              <a:lnSpc>
                <a:spcPct val="80000"/>
              </a:lnSpc>
              <a:buClr>
                <a:schemeClr val="tx1"/>
              </a:buClr>
              <a:buFont typeface="Wingdings" pitchFamily="2" charset="2"/>
              <a:buNone/>
              <a:defRPr/>
            </a:pPr>
            <a:endParaRPr lang="it-IT" sz="2000" dirty="0" smtClean="0">
              <a:latin typeface="Garamond" pitchFamily="18" charset="0"/>
            </a:endParaRPr>
          </a:p>
          <a:p>
            <a:pPr algn="just" eaLnBrk="1" hangingPunct="1">
              <a:lnSpc>
                <a:spcPct val="80000"/>
              </a:lnSpc>
              <a:buClr>
                <a:schemeClr val="tx1"/>
              </a:buClr>
              <a:buFont typeface="Wingdings" pitchFamily="2" charset="2"/>
              <a:buNone/>
              <a:defRPr/>
            </a:pPr>
            <a:endParaRPr lang="it-IT" sz="2400" b="1" dirty="0" smtClean="0">
              <a:effectLst>
                <a:outerShdw blurRad="38100" dist="38100" dir="2700000" algn="tl">
                  <a:srgbClr val="000000"/>
                </a:outerShdw>
              </a:effectLst>
              <a:latin typeface="Garamond" pitchFamily="18" charset="0"/>
            </a:endParaRPr>
          </a:p>
          <a:p>
            <a:pPr marL="0" lvl="0" indent="0" eaLnBrk="1" fontAlgn="auto" hangingPunct="1">
              <a:lnSpc>
                <a:spcPct val="150000"/>
              </a:lnSpc>
              <a:spcBef>
                <a:spcPts val="0"/>
              </a:spcBef>
              <a:spcAft>
                <a:spcPts val="0"/>
              </a:spcAft>
              <a:buClrTx/>
              <a:buSzTx/>
              <a:buNone/>
              <a:defRPr/>
            </a:pP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Soggetti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responsabili</a:t>
            </a: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lvl="0" indent="0" eaLnBrk="1" fontAlgn="auto" hangingPunct="1">
              <a:lnSpc>
                <a:spcPct val="150000"/>
              </a:lnSpc>
              <a:spcBef>
                <a:spcPts val="0"/>
              </a:spcBef>
              <a:spcAft>
                <a:spcPts val="0"/>
              </a:spcAft>
              <a:buClrTx/>
              <a:buSzTx/>
              <a:buNone/>
              <a:defRPr/>
            </a:pPr>
            <a:r>
              <a:rPr lang="it-IT" sz="24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                               Il </a:t>
            </a:r>
            <a:r>
              <a:rPr lang="it-IT" sz="2400" b="1" dirty="0">
                <a:solidFill>
                  <a:srgbClr val="000000"/>
                </a:solidFill>
                <a:latin typeface="Tahoma" panose="020B0604030504040204" pitchFamily="34" charset="0"/>
                <a:ea typeface="Tahoma" panose="020B0604030504040204" pitchFamily="34" charset="0"/>
                <a:cs typeface="Tahoma" panose="020B0604030504040204" pitchFamily="34" charset="0"/>
              </a:rPr>
              <a:t>lavoratore </a:t>
            </a:r>
          </a:p>
          <a:p>
            <a:pPr algn="just" eaLnBrk="1" hangingPunct="1">
              <a:lnSpc>
                <a:spcPct val="80000"/>
              </a:lnSpc>
              <a:buClr>
                <a:schemeClr val="tx1"/>
              </a:buClr>
              <a:buFont typeface="Wingdings" pitchFamily="2" charset="2"/>
              <a:buNone/>
              <a:defRPr/>
            </a:pPr>
            <a:r>
              <a:rPr lang="it-IT" sz="2400" dirty="0" smtClean="0">
                <a:solidFill>
                  <a:schemeClr val="bg2"/>
                </a:solidFill>
                <a:latin typeface="Tahoma" panose="020B0604030504040204" pitchFamily="34" charset="0"/>
                <a:ea typeface="Tahoma" panose="020B0604030504040204" pitchFamily="34" charset="0"/>
                <a:cs typeface="Tahoma" panose="020B0604030504040204" pitchFamily="34" charset="0"/>
              </a:rPr>
              <a:t>Il lavoratore non è più visto come un soggetto passivo da tutelare, ma svolge un ruolo attivo nel determinare condizioni di sicurezza nel luogo di lavoro </a:t>
            </a:r>
          </a:p>
          <a:p>
            <a:pPr eaLnBrk="1" hangingPunct="1">
              <a:lnSpc>
                <a:spcPct val="80000"/>
              </a:lnSpc>
              <a:buClr>
                <a:schemeClr val="tx1"/>
              </a:buClr>
              <a:buFont typeface="Wingdings" pitchFamily="2" charset="2"/>
              <a:buNone/>
              <a:defRPr/>
            </a:pPr>
            <a:endParaRPr lang="it-IT" sz="2400" b="1" dirty="0" smtClean="0">
              <a:solidFill>
                <a:srgbClr val="FFFF00"/>
              </a:solidFill>
              <a:latin typeface="Garamond" pitchFamily="18" charset="0"/>
              <a:cs typeface="Times New Roman" pitchFamily="18" charset="0"/>
            </a:endParaRPr>
          </a:p>
          <a:p>
            <a:pPr eaLnBrk="1" hangingPunct="1">
              <a:lnSpc>
                <a:spcPct val="80000"/>
              </a:lnSpc>
              <a:buClr>
                <a:schemeClr val="tx1"/>
              </a:buClr>
              <a:buFont typeface="Wingdings" pitchFamily="2" charset="2"/>
              <a:buNone/>
              <a:defRPr/>
            </a:pPr>
            <a:r>
              <a:rPr lang="it-IT" sz="2800" b="1" dirty="0" smtClean="0">
                <a:solidFill>
                  <a:schemeClr val="bg2"/>
                </a:solidFill>
                <a:latin typeface="Garamond" pitchFamily="18" charset="0"/>
                <a:cs typeface="Times New Roman" pitchFamily="18" charset="0"/>
              </a:rPr>
              <a:t>L’ Art. 20 stabilisce gli  obblighi dei lavoratori: </a:t>
            </a:r>
            <a:br>
              <a:rPr lang="it-IT" sz="2800" b="1" dirty="0" smtClean="0">
                <a:solidFill>
                  <a:schemeClr val="bg2"/>
                </a:solidFill>
                <a:latin typeface="Garamond" pitchFamily="18" charset="0"/>
                <a:cs typeface="Times New Roman" pitchFamily="18" charset="0"/>
              </a:rPr>
            </a:br>
            <a:r>
              <a:rPr lang="it-IT" sz="2800" b="1" dirty="0" smtClean="0">
                <a:solidFill>
                  <a:schemeClr val="bg2"/>
                </a:solidFill>
                <a:latin typeface="Garamond" pitchFamily="18" charset="0"/>
                <a:cs typeface="Times New Roman" pitchFamily="18" charset="0"/>
              </a:rPr>
              <a:t/>
            </a:r>
            <a:br>
              <a:rPr lang="it-IT" sz="2800" b="1" dirty="0" smtClean="0">
                <a:solidFill>
                  <a:schemeClr val="bg2"/>
                </a:solidFill>
                <a:latin typeface="Garamond" pitchFamily="18" charset="0"/>
                <a:cs typeface="Times New Roman" pitchFamily="18" charset="0"/>
              </a:rPr>
            </a:br>
            <a:r>
              <a:rPr lang="it-IT" sz="2800" b="1" dirty="0" smtClean="0">
                <a:solidFill>
                  <a:schemeClr val="bg2"/>
                </a:solidFill>
                <a:latin typeface="Garamond" pitchFamily="18" charset="0"/>
                <a:cs typeface="Times New Roman" pitchFamily="18" charset="0"/>
              </a:rPr>
              <a:t> Ogni lavoratore deve prendersi cura della propria salute e sicurezza e di quella delle altre persone presenti sul luogo di lavoro, su cui ricadono gli effetti delle sue azioni o omissioni, conformemente alla sua formazione, alle istruzioni e ai mezzi forniti dal datore di lavoro</a:t>
            </a:r>
            <a:r>
              <a:rPr lang="it-IT" sz="2800" b="1" dirty="0" smtClean="0">
                <a:solidFill>
                  <a:schemeClr val="bg2"/>
                </a:solidFill>
                <a:latin typeface="Garamond" pitchFamily="18" charset="0"/>
              </a:rPr>
              <a:t> </a:t>
            </a:r>
          </a:p>
          <a:p>
            <a:pPr marL="0" indent="0" eaLnBrk="1" hangingPunct="1">
              <a:lnSpc>
                <a:spcPct val="90000"/>
              </a:lnSpc>
              <a:buNone/>
              <a:defRPr/>
            </a:pPr>
            <a:endParaRPr lang="it-IT" sz="2800" b="1" dirty="0" smtClean="0">
              <a:solidFill>
                <a:srgbClr val="FFFF00"/>
              </a:solidFill>
              <a:latin typeface="Garamond" pitchFamily="18" charset="0"/>
            </a:endParaRP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68705088-FDCE-47B0-AFB6-4DEFCBAC9FBC}" type="slidenum">
              <a:rPr lang="it-IT" smtClean="0">
                <a:solidFill>
                  <a:srgbClr val="EAEAEA"/>
                </a:solidFill>
              </a:rPr>
              <a:pPr>
                <a:defRPr/>
              </a:pPr>
              <a:t>48</a:t>
            </a:fld>
            <a:endParaRPr lang="it-IT">
              <a:solidFill>
                <a:srgbClr val="EAEAEA"/>
              </a:solidFill>
            </a:endParaRPr>
          </a:p>
        </p:txBody>
      </p:sp>
    </p:spTree>
    <p:extLst>
      <p:ext uri="{BB962C8B-B14F-4D97-AF65-F5344CB8AC3E}">
        <p14:creationId xmlns:p14="http://schemas.microsoft.com/office/powerpoint/2010/main" val="1473136390"/>
      </p:ext>
    </p:extLst>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18533" y="828288"/>
            <a:ext cx="8762999" cy="5570756"/>
          </a:xfrm>
          <a:prstGeom prst="rect">
            <a:avLst/>
          </a:prstGeom>
        </p:spPr>
        <p:txBody>
          <a:bodyPr wrap="square">
            <a:spAutoFit/>
          </a:bodyPr>
          <a:lstStyle/>
          <a:p>
            <a:pPr lvl="0" algn="ctr" defTabSz="914400">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gn="ctr" defTabSz="914400">
              <a:defRPr/>
            </a:pPr>
            <a:endPar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defTabSz="914400" fontAlgn="auto">
              <a:lnSpc>
                <a:spcPct val="150000"/>
              </a:lnSpc>
              <a:spcBef>
                <a:spcPts val="0"/>
              </a:spcBef>
              <a:spcAft>
                <a:spcPts val="0"/>
              </a:spcAf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lvl="0" algn="ctr" defTabSz="914400">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Il Rappresentante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dei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Lavoratori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per la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Sicurezza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RLS)</a:t>
            </a:r>
          </a:p>
          <a:p>
            <a:pPr lvl="0" algn="ctr" defTabSz="914400">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gn="ctr" defTabSz="914400">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Una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delle principali innovazioni introdotte dal D.Lgs.81/2008 nella legislazione in materia di salute e sicurezza nei luoghi di lavoro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 riguarda la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figura del rappresentante dei lavoratori per la sicurezza (RLS). </a:t>
            </a:r>
          </a:p>
          <a:p>
            <a:pPr lvl="0" defTabSz="914400">
              <a:defRPr/>
            </a:pPr>
            <a:r>
              <a:rPr lang="it-IT" sz="2000" dirty="0" smtClean="0">
                <a:solidFill>
                  <a:srgbClr val="2F2B20"/>
                </a:solidFill>
                <a:latin typeface="Calibri"/>
              </a:rPr>
              <a:t>Il </a:t>
            </a:r>
            <a:r>
              <a:rPr lang="it-IT" sz="2000" dirty="0">
                <a:solidFill>
                  <a:srgbClr val="2F2B20"/>
                </a:solidFill>
                <a:latin typeface="Calibri"/>
              </a:rPr>
              <a:t>D. </a:t>
            </a:r>
            <a:r>
              <a:rPr lang="it-IT" sz="2000" dirty="0" err="1">
                <a:solidFill>
                  <a:srgbClr val="2F2B20"/>
                </a:solidFill>
                <a:latin typeface="Calibri"/>
              </a:rPr>
              <a:t>Lgs</a:t>
            </a:r>
            <a:r>
              <a:rPr lang="it-IT" sz="2000" dirty="0">
                <a:solidFill>
                  <a:srgbClr val="2F2B20"/>
                </a:solidFill>
                <a:latin typeface="Calibri"/>
              </a:rPr>
              <a:t>. 81/08 tende a sottolineare la partecipazione attiva dei lavoratori alla realizzazione di una più efficace tutela della salute e della sicurezza nei luoghi di lavoro.</a:t>
            </a:r>
          </a:p>
          <a:p>
            <a:pPr lvl="0" defTabSz="914400">
              <a:defRPr/>
            </a:pPr>
            <a:endParaRPr lang="it-IT" sz="800" dirty="0">
              <a:solidFill>
                <a:srgbClr val="2F2B20"/>
              </a:solidFill>
              <a:latin typeface="Calibri"/>
            </a:endParaRPr>
          </a:p>
          <a:p>
            <a:pPr marL="342900" lvl="0" indent="-342900" defTabSz="914400">
              <a:buFont typeface="Arial"/>
              <a:buChar char="•"/>
              <a:defRPr/>
            </a:pPr>
            <a:r>
              <a:rPr lang="it-IT" sz="2000" dirty="0">
                <a:solidFill>
                  <a:srgbClr val="2F2B20"/>
                </a:solidFill>
                <a:latin typeface="Calibri"/>
              </a:rPr>
              <a:t>La nomina di un Rappresentante per la Sicurezza rappresenta una delle novità principali introdotte ( art 47-48-49-50 );</a:t>
            </a:r>
            <a:endParaRPr lang="it-IT" sz="800" dirty="0">
              <a:solidFill>
                <a:srgbClr val="2F2B20"/>
              </a:solidFill>
              <a:latin typeface="Calibri"/>
            </a:endParaRPr>
          </a:p>
          <a:p>
            <a:pPr marL="342900" lvl="0" indent="-342900" defTabSz="914400">
              <a:buFont typeface="Arial"/>
              <a:buChar char="•"/>
              <a:defRPr/>
            </a:pPr>
            <a:r>
              <a:rPr lang="it-IT" sz="2000" dirty="0">
                <a:solidFill>
                  <a:srgbClr val="2F2B20"/>
                </a:solidFill>
                <a:latin typeface="Calibri"/>
              </a:rPr>
              <a:t>Viene data attuazione concreta a quanto indicato nello Statuto dei Lavoratori.</a:t>
            </a: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49</a:t>
            </a:fld>
            <a:endParaRPr lang="it-IT">
              <a:solidFill>
                <a:srgbClr val="EAEAEA"/>
              </a:solidFill>
            </a:endParaRPr>
          </a:p>
        </p:txBody>
      </p:sp>
    </p:spTree>
    <p:extLst>
      <p:ext uri="{BB962C8B-B14F-4D97-AF65-F5344CB8AC3E}">
        <p14:creationId xmlns:p14="http://schemas.microsoft.com/office/powerpoint/2010/main" val="407063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Segnaposto testo 1"/>
          <p:cNvSpPr>
            <a:spLocks noGrp="1"/>
          </p:cNvSpPr>
          <p:nvPr>
            <p:ph type="body" sz="quarter" idx="11"/>
          </p:nvPr>
        </p:nvSpPr>
        <p:spPr bwMode="auto">
          <a:xfrm>
            <a:off x="374650" y="1463675"/>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Ergonomia e progettazione dei sistemi di lavoro</a:t>
            </a:r>
          </a:p>
          <a:p>
            <a:endParaRPr lang="it-IT" altLang="it-IT" smtClean="0">
              <a:ea typeface="Lato Light" pitchFamily="34" charset="0"/>
            </a:endParaRPr>
          </a:p>
        </p:txBody>
      </p:sp>
      <p:sp>
        <p:nvSpPr>
          <p:cNvPr id="6" name="Segnaposto testo 2"/>
          <p:cNvSpPr>
            <a:spLocks noGrp="1"/>
          </p:cNvSpPr>
          <p:nvPr>
            <p:ph type="body" sz="quarter" idx="12"/>
          </p:nvPr>
        </p:nvSpPr>
        <p:spPr bwMode="auto">
          <a:xfrm>
            <a:off x="241300" y="941390"/>
            <a:ext cx="2178219" cy="4180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3" name="Rettangolo 2"/>
          <p:cNvSpPr/>
          <p:nvPr/>
        </p:nvSpPr>
        <p:spPr>
          <a:xfrm>
            <a:off x="938674" y="2401463"/>
            <a:ext cx="7104807" cy="2246769"/>
          </a:xfrm>
          <a:prstGeom prst="rect">
            <a:avLst/>
          </a:prstGeom>
        </p:spPr>
        <p:txBody>
          <a:bodyPr wrap="square">
            <a:spAutoFit/>
          </a:bodyPr>
          <a:lstStyle/>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Sistema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Compito lavorativo</a:t>
            </a:r>
            <a:endPar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Attrezzature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Processo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Spazio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Ambiente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1971676" y="2105025"/>
            <a:ext cx="6669089"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defTabSz="914400" eaLnBrk="1" hangingPunct="1">
              <a:lnSpc>
                <a:spcPct val="150000"/>
              </a:lnSpc>
              <a:buClr>
                <a:srgbClr val="A9A57C"/>
              </a:buClr>
            </a:pPr>
            <a:endParaRPr lang="it-IT" altLang="ja-JP" sz="2000" b="1" i="0" dirty="0">
              <a:solidFill>
                <a:srgbClr val="CC0099"/>
              </a:solidFill>
              <a:latin typeface="Calibri"/>
              <a:ea typeface="MS PGothic" pitchFamily="34" charset="-128"/>
              <a:cs typeface="Times New Roman" pitchFamily="18" charset="0"/>
            </a:endParaRPr>
          </a:p>
          <a:p>
            <a:pPr marL="342900" lvl="0" indent="-228600" defTabSz="914400" eaLnBrk="1" hangingPunct="1">
              <a:lnSpc>
                <a:spcPct val="150000"/>
              </a:lnSpc>
              <a:buClr>
                <a:srgbClr val="A9A57C"/>
              </a:buClr>
            </a:pPr>
            <a:r>
              <a:rPr lang="it-IT" altLang="ja-JP" sz="24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sicurezza a scuola</a:t>
            </a:r>
            <a:endParaRPr lang="it-IT" altLang="it-IT" sz="2400" i="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04020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1971676" y="2105025"/>
            <a:ext cx="6669089"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defTabSz="914400" eaLnBrk="1" hangingPunct="1">
              <a:lnSpc>
                <a:spcPct val="150000"/>
              </a:lnSpc>
              <a:buClr>
                <a:srgbClr val="A9A57C"/>
              </a:buClr>
            </a:pPr>
            <a:r>
              <a:rPr lang="it-IT" altLang="ja-JP" sz="2000" b="1" i="0" dirty="0">
                <a:solidFill>
                  <a:srgbClr val="CC0099"/>
                </a:solidFill>
                <a:latin typeface="Calibri"/>
                <a:ea typeface="MS PGothic" pitchFamily="34" charset="-128"/>
                <a:cs typeface="Times New Roman" pitchFamily="18" charset="0"/>
              </a:rPr>
              <a:t/>
            </a:r>
            <a:br>
              <a:rPr lang="it-IT" altLang="ja-JP" sz="2000" b="1" i="0" dirty="0">
                <a:solidFill>
                  <a:srgbClr val="CC0099"/>
                </a:solidFill>
                <a:latin typeface="Calibri"/>
                <a:ea typeface="MS PGothic" pitchFamily="34" charset="-128"/>
                <a:cs typeface="Times New Roman" pitchFamily="18" charset="0"/>
              </a:rPr>
            </a:br>
            <a:endParaRPr lang="it-IT" altLang="it-IT" sz="2000" b="1" i="0" dirty="0">
              <a:solidFill>
                <a:srgbClr val="CC0099"/>
              </a:solidFill>
              <a:latin typeface="Calibri"/>
              <a:ea typeface="MS PGothic" pitchFamily="34" charset="-128"/>
              <a:cs typeface="Times New Roman" pitchFamily="18" charset="0"/>
            </a:endParaRPr>
          </a:p>
          <a:p>
            <a:pPr algn="l"/>
            <a:r>
              <a:rPr lang="it-IT" altLang="it-IT" sz="2800" b="1" i="0" dirty="0" smtClean="0">
                <a:solidFill>
                  <a:schemeClr val="tx1"/>
                </a:solidFill>
                <a:latin typeface="Tahoma" pitchFamily="34" charset="0"/>
                <a:cs typeface="Tahoma" pitchFamily="34" charset="0"/>
              </a:rPr>
              <a:t>IL SAPERE È UN PRODOTTO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9976200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254000" y="1562100"/>
            <a:ext cx="8386765"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algn="l" defTabSz="914400" eaLnBrk="1" hangingPunct="1">
              <a:lnSpc>
                <a:spcPct val="150000"/>
              </a:lnSpc>
              <a:buClr>
                <a:srgbClr val="A9A57C"/>
              </a:buClr>
            </a:pPr>
            <a:r>
              <a:rPr lang="it-IT" altLang="ja-JP" sz="2000" b="1" i="0" dirty="0">
                <a:solidFill>
                  <a:srgbClr val="CC0099"/>
                </a:solidFill>
                <a:latin typeface="Calibri"/>
                <a:ea typeface="MS PGothic" pitchFamily="34" charset="-128"/>
                <a:cs typeface="Times New Roman" pitchFamily="18" charset="0"/>
              </a:rPr>
              <a:t/>
            </a:r>
            <a:br>
              <a:rPr lang="it-IT" altLang="ja-JP" sz="2000" b="1" i="0" dirty="0">
                <a:solidFill>
                  <a:srgbClr val="CC0099"/>
                </a:solidFill>
                <a:latin typeface="Calibri"/>
                <a:ea typeface="MS PGothic" pitchFamily="34" charset="-128"/>
                <a:cs typeface="Times New Roman" pitchFamily="18" charset="0"/>
              </a:rPr>
            </a:b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Se il sapere è un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prodotto, </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allora esso come tutti i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prodotti</a:t>
            </a:r>
            <a:r>
              <a:rPr lang="it-IT" altLang="ja-JP" sz="3600" i="0" dirty="0" smtClean="0">
                <a:solidFill>
                  <a:srgbClr val="CC0099"/>
                </a:solidFill>
                <a:latin typeface="Tahoma" panose="020B0604030504040204" pitchFamily="34" charset="0"/>
                <a:ea typeface="Tahoma" panose="020B0604030504040204" pitchFamily="34" charset="0"/>
                <a:cs typeface="Tahoma" panose="020B0604030504040204" pitchFamily="34" charset="0"/>
              </a:rPr>
              <a:t> </a:t>
            </a: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apprezzato non solo per le caratteristiche qualitative o funzionali, ma anche per altre caratteristiche quali, ad esempio le condizioni di fornitura, i servizi di assistenza e di personalizzazione l’immagine e infine la storia del prodotto stesso.</a:t>
            </a:r>
          </a:p>
          <a:p>
            <a:pPr marL="342900" lvl="0" indent="-228600" defTabSz="914400" eaLnBrk="1" hangingPunct="1">
              <a:lnSpc>
                <a:spcPct val="150000"/>
              </a:lnSpc>
              <a:buClr>
                <a:srgbClr val="A9A57C"/>
              </a:buClr>
            </a:pPr>
            <a:endPar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228600" defTabSz="914400" eaLnBrk="1" hangingPunct="1">
              <a:lnSpc>
                <a:spcPct val="150000"/>
              </a:lnSpc>
              <a:buClr>
                <a:srgbClr val="A9A57C"/>
              </a:buClr>
            </a:pPr>
            <a:r>
              <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E  IL </a:t>
            </a:r>
            <a:r>
              <a:rPr lang="it-IT" altLang="it-IT" sz="2000" b="1" i="0" dirty="0" smtClean="0">
                <a:solidFill>
                  <a:srgbClr val="FF0000"/>
                </a:solidFill>
                <a:latin typeface="Tahoma" panose="020B0604030504040204" pitchFamily="34" charset="0"/>
                <a:ea typeface="Tahoma" panose="020B0604030504040204" pitchFamily="34" charset="0"/>
                <a:cs typeface="Tahoma" panose="020B0604030504040204" pitchFamily="34" charset="0"/>
              </a:rPr>
              <a:t>PTOF</a:t>
            </a:r>
            <a:r>
              <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NON È QUESTO?</a:t>
            </a:r>
            <a:endParaRPr lang="it-IT" altLang="it-IT" sz="2000" i="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81004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p:cNvSpPr/>
          <p:nvPr/>
        </p:nvSpPr>
        <p:spPr>
          <a:xfrm>
            <a:off x="211667" y="1092201"/>
            <a:ext cx="8932333" cy="2534027"/>
          </a:xfrm>
          <a:prstGeom prst="rect">
            <a:avLst/>
          </a:prstGeom>
        </p:spPr>
        <p:txBody>
          <a:bodyPr wrap="square">
            <a:spAutoFit/>
          </a:bodyPr>
          <a:lstStyle/>
          <a:p>
            <a:pPr lvl="0">
              <a:lnSpc>
                <a:spcPct val="150000"/>
              </a:lnSpc>
              <a:defRPr/>
            </a:pPr>
            <a:endParaRPr lang="it-IT" dirty="0" smtClean="0">
              <a:solidFill>
                <a:prstClr val="black"/>
              </a:solidFill>
            </a:endParaRPr>
          </a:p>
          <a:p>
            <a:pPr lvl="0">
              <a:lnSpc>
                <a:spcPct val="150000"/>
              </a:lnSpc>
              <a:defRPr/>
            </a:pPr>
            <a:endParaRPr lang="it-IT" dirty="0">
              <a:solidFill>
                <a:prstClr val="black"/>
              </a:solidFill>
            </a:endParaRPr>
          </a:p>
          <a:p>
            <a:pPr lvl="0">
              <a:lnSpc>
                <a:spcPct val="150000"/>
              </a:lnSpc>
              <a:defRPr/>
            </a:pPr>
            <a:r>
              <a:rPr lang="it-IT" dirty="0" smtClean="0">
                <a:solidFill>
                  <a:prstClr val="black"/>
                </a:solidFill>
              </a:rPr>
              <a:t>L'applicazione </a:t>
            </a:r>
            <a:r>
              <a:rPr lang="it-IT" dirty="0">
                <a:solidFill>
                  <a:prstClr val="black"/>
                </a:solidFill>
              </a:rPr>
              <a:t>agli Istituti Scolastici della normativa che ordinariamente vige negli altri ambienti di lavoro, comporta che, anche, all'interno di questi debbono seguirsi regole, prassi stabilite ordinariamente e in generale. E quindi deve applicarsi anche tutta la normativa che identifica e verifica la responsabilità dei soggetti sensibili in sicurezza.</a:t>
            </a:r>
          </a:p>
        </p:txBody>
      </p:sp>
      <p:sp>
        <p:nvSpPr>
          <p:cNvPr id="3" name="Segnaposto numero diapositiva 2"/>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53</a:t>
            </a:fld>
            <a:endParaRPr lang="it-IT">
              <a:solidFill>
                <a:srgbClr val="EAEAEA"/>
              </a:solidFill>
            </a:endParaRPr>
          </a:p>
        </p:txBody>
      </p:sp>
    </p:spTree>
    <p:extLst>
      <p:ext uri="{BB962C8B-B14F-4D97-AF65-F5344CB8AC3E}">
        <p14:creationId xmlns:p14="http://schemas.microsoft.com/office/powerpoint/2010/main" val="877955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egnaposto testo 1"/>
          <p:cNvSpPr>
            <a:spLocks noGrp="1"/>
          </p:cNvSpPr>
          <p:nvPr>
            <p:ph type="body" sz="quarter" idx="11"/>
          </p:nvPr>
        </p:nvSpPr>
        <p:spPr bwMode="auto">
          <a:xfrm>
            <a:off x="58210" y="1078678"/>
            <a:ext cx="8926512" cy="4215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i="0" dirty="0" smtClean="0">
                <a:solidFill>
                  <a:schemeClr val="tx1"/>
                </a:solidFill>
                <a:latin typeface="Tahoma" pitchFamily="34" charset="0"/>
                <a:cs typeface="Tahoma" pitchFamily="34" charset="0"/>
              </a:rPr>
              <a:t>La piramide della sicurezza in Istituto Scolastico</a:t>
            </a:r>
          </a:p>
        </p:txBody>
      </p:sp>
      <p:sp>
        <p:nvSpPr>
          <p:cNvPr id="4" name="Segnaposto testo 1"/>
          <p:cNvSpPr txBox="1">
            <a:spLocks/>
          </p:cNvSpPr>
          <p:nvPr/>
        </p:nvSpPr>
        <p:spPr>
          <a:xfrm>
            <a:off x="445063" y="2112021"/>
            <a:ext cx="8456177" cy="4531539"/>
          </a:xfrm>
          <a:prstGeom prst="rect">
            <a:avLst/>
          </a:prstGeom>
          <a:solidFill>
            <a:schemeClr val="accent6">
              <a:lumMod val="40000"/>
              <a:lumOff val="60000"/>
            </a:schemeClr>
          </a:solidFill>
          <a:effectLst>
            <a:glow rad="228600">
              <a:schemeClr val="bg2">
                <a:lumMod val="2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dirty="0"/>
          </a:p>
        </p:txBody>
      </p:sp>
      <p:graphicFrame>
        <p:nvGraphicFramePr>
          <p:cNvPr id="5" name="Diagramma 4"/>
          <p:cNvGraphicFramePr/>
          <p:nvPr>
            <p:extLst>
              <p:ext uri="{D42A27DB-BD31-4B8C-83A1-F6EECF244321}">
                <p14:modId xmlns:p14="http://schemas.microsoft.com/office/powerpoint/2010/main" val="333616742"/>
              </p:ext>
            </p:extLst>
          </p:nvPr>
        </p:nvGraphicFramePr>
        <p:xfrm>
          <a:off x="574535" y="1788341"/>
          <a:ext cx="8148679" cy="4814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laborazione alternativa 5"/>
          <p:cNvSpPr/>
          <p:nvPr/>
        </p:nvSpPr>
        <p:spPr>
          <a:xfrm>
            <a:off x="574675" y="1789113"/>
            <a:ext cx="2443163" cy="5826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Responsabile Servizio </a:t>
            </a:r>
          </a:p>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Prevenzione e Protezione</a:t>
            </a:r>
          </a:p>
        </p:txBody>
      </p:sp>
      <p:sp>
        <p:nvSpPr>
          <p:cNvPr id="7" name="Elaborazione alternativa 6"/>
          <p:cNvSpPr/>
          <p:nvPr/>
        </p:nvSpPr>
        <p:spPr>
          <a:xfrm>
            <a:off x="574676" y="2513013"/>
            <a:ext cx="2055813" cy="48418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 di emergenza</a:t>
            </a:r>
          </a:p>
        </p:txBody>
      </p:sp>
      <p:sp>
        <p:nvSpPr>
          <p:cNvPr id="8" name="Elaborazione alternativa 7"/>
          <p:cNvSpPr/>
          <p:nvPr/>
        </p:nvSpPr>
        <p:spPr>
          <a:xfrm>
            <a:off x="574676" y="3416300"/>
            <a:ext cx="2016125" cy="547688"/>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 Primo soccorso</a:t>
            </a:r>
          </a:p>
        </p:txBody>
      </p:sp>
      <p:sp>
        <p:nvSpPr>
          <p:cNvPr id="9" name="Elaborazione alternativa 8"/>
          <p:cNvSpPr/>
          <p:nvPr/>
        </p:nvSpPr>
        <p:spPr>
          <a:xfrm>
            <a:off x="595313" y="4073526"/>
            <a:ext cx="1744662" cy="608013"/>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all’antincendio</a:t>
            </a:r>
          </a:p>
        </p:txBody>
      </p:sp>
      <p:sp>
        <p:nvSpPr>
          <p:cNvPr id="10" name="Elaborazione alternativa 9"/>
          <p:cNvSpPr/>
          <p:nvPr/>
        </p:nvSpPr>
        <p:spPr>
          <a:xfrm>
            <a:off x="574676" y="5410201"/>
            <a:ext cx="1917700" cy="723900"/>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defTabSz="914400" fontAlgn="auto">
              <a:spcBef>
                <a:spcPts val="0"/>
              </a:spcBef>
              <a:spcAft>
                <a:spcPts val="0"/>
              </a:spcAft>
              <a:defRPr/>
            </a:pPr>
            <a:r>
              <a:rPr lang="it-IT" sz="1400" kern="0" dirty="0">
                <a:solidFill>
                  <a:srgbClr val="002060"/>
                </a:solidFill>
                <a:latin typeface="Arial"/>
              </a:rPr>
              <a:t>Rappresentante</a:t>
            </a:r>
          </a:p>
          <a:p>
            <a:pPr defTabSz="914400" fontAlgn="auto">
              <a:spcBef>
                <a:spcPts val="0"/>
              </a:spcBef>
              <a:spcAft>
                <a:spcPts val="0"/>
              </a:spcAft>
              <a:defRPr/>
            </a:pPr>
            <a:r>
              <a:rPr lang="it-IT" sz="1400" kern="0" dirty="0">
                <a:solidFill>
                  <a:srgbClr val="002060"/>
                </a:solidFill>
                <a:latin typeface="Arial"/>
              </a:rPr>
              <a:t>Lavoratori</a:t>
            </a:r>
          </a:p>
          <a:p>
            <a:pPr defTabSz="914400" fontAlgn="auto">
              <a:spcBef>
                <a:spcPts val="0"/>
              </a:spcBef>
              <a:spcAft>
                <a:spcPts val="0"/>
              </a:spcAft>
              <a:defRPr/>
            </a:pPr>
            <a:r>
              <a:rPr lang="it-IT" sz="1400" kern="0" dirty="0">
                <a:solidFill>
                  <a:srgbClr val="002060"/>
                </a:solidFill>
                <a:latin typeface="Arial"/>
              </a:rPr>
              <a:t> per la Sicurezza</a:t>
            </a:r>
          </a:p>
        </p:txBody>
      </p:sp>
      <p:sp>
        <p:nvSpPr>
          <p:cNvPr id="12" name="Elaborazione alternativa 11"/>
          <p:cNvSpPr/>
          <p:nvPr/>
        </p:nvSpPr>
        <p:spPr>
          <a:xfrm>
            <a:off x="6748464" y="2589214"/>
            <a:ext cx="2151062" cy="49053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DVR</a:t>
            </a:r>
          </a:p>
        </p:txBody>
      </p:sp>
      <p:sp>
        <p:nvSpPr>
          <p:cNvPr id="13" name="Elaborazione alternativa 12"/>
          <p:cNvSpPr/>
          <p:nvPr/>
        </p:nvSpPr>
        <p:spPr>
          <a:xfrm>
            <a:off x="6659563" y="3746502"/>
            <a:ext cx="2279650" cy="631824"/>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Dispositivi di protezione collettivi e individuali</a:t>
            </a:r>
            <a:r>
              <a:rPr lang="it-IT" kern="0" dirty="0">
                <a:solidFill>
                  <a:srgbClr val="002060"/>
                </a:solidFill>
                <a:latin typeface="Arial"/>
              </a:rPr>
              <a:t> </a:t>
            </a:r>
          </a:p>
        </p:txBody>
      </p:sp>
      <p:sp>
        <p:nvSpPr>
          <p:cNvPr id="14" name="Elaborazione alternativa 13"/>
          <p:cNvSpPr/>
          <p:nvPr/>
        </p:nvSpPr>
        <p:spPr>
          <a:xfrm>
            <a:off x="6899275" y="4487864"/>
            <a:ext cx="2039938" cy="6588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Rischi da interferenze</a:t>
            </a:r>
          </a:p>
        </p:txBody>
      </p:sp>
      <p:sp>
        <p:nvSpPr>
          <p:cNvPr id="15" name="Elaborazione alternativa 14"/>
          <p:cNvSpPr/>
          <p:nvPr/>
        </p:nvSpPr>
        <p:spPr>
          <a:xfrm>
            <a:off x="6748464" y="1789114"/>
            <a:ext cx="2151062" cy="6461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Medico competente</a:t>
            </a:r>
          </a:p>
        </p:txBody>
      </p:sp>
    </p:spTree>
    <p:extLst>
      <p:ext uri="{BB962C8B-B14F-4D97-AF65-F5344CB8AC3E}">
        <p14:creationId xmlns:p14="http://schemas.microsoft.com/office/powerpoint/2010/main" val="3377856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magine 4"/>
          <p:cNvPicPr/>
          <p:nvPr/>
        </p:nvPicPr>
        <p:blipFill rotWithShape="1">
          <a:blip r:embed="rId2"/>
          <a:srcRect l="25185" t="22420" r="10593" b="14282"/>
          <a:stretch/>
        </p:blipFill>
        <p:spPr bwMode="auto">
          <a:xfrm>
            <a:off x="643739" y="2026311"/>
            <a:ext cx="7702905" cy="4235501"/>
          </a:xfrm>
          <a:prstGeom prst="rect">
            <a:avLst/>
          </a:prstGeom>
          <a:ln>
            <a:noFill/>
          </a:ln>
          <a:extLst>
            <a:ext uri="{53640926-AAD7-44D8-BBD7-CCE9431645EC}">
              <a14:shadowObscured xmlns:a14="http://schemas.microsoft.com/office/drawing/2010/main"/>
            </a:ext>
          </a:extLst>
        </p:spPr>
      </p:pic>
      <p:sp>
        <p:nvSpPr>
          <p:cNvPr id="6" name="Segnaposto testo 1"/>
          <p:cNvSpPr>
            <a:spLocks noGrp="1"/>
          </p:cNvSpPr>
          <p:nvPr>
            <p:ph type="body" sz="quarter" idx="11"/>
          </p:nvPr>
        </p:nvSpPr>
        <p:spPr bwMode="auto">
          <a:xfrm>
            <a:off x="55790" y="1446872"/>
            <a:ext cx="8926512" cy="57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i="0" dirty="0" smtClean="0">
                <a:solidFill>
                  <a:schemeClr val="tx1"/>
                </a:solidFill>
                <a:latin typeface="Tahoma" pitchFamily="34" charset="0"/>
                <a:cs typeface="Tahoma" pitchFamily="34" charset="0"/>
              </a:rPr>
              <a:t>Il ponte di MARCO POLO</a:t>
            </a:r>
          </a:p>
        </p:txBody>
      </p:sp>
      <p:sp>
        <p:nvSpPr>
          <p:cNvPr id="7"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L’attualità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2080378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3"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latin typeface="Tahoma" pitchFamily="34" charset="0"/>
                <a:cs typeface="Tahoma" pitchFamily="34" charset="0"/>
              </a:rPr>
              <a:t>GRAZIE PER L’ ATTENZIONE</a:t>
            </a:r>
          </a:p>
          <a:p>
            <a:endParaRPr lang="it-IT" altLang="it-IT" dirty="0" smtClean="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98361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descr="C:\Users\utente\Pictures\protezione-596526_640.jpg"/>
          <p:cNvPicPr/>
          <p:nvPr/>
        </p:nvPicPr>
        <p:blipFill>
          <a:blip r:embed="rId3">
            <a:extLst>
              <a:ext uri="{28A0092B-C50C-407E-A947-70E740481C1C}">
                <a14:useLocalDpi xmlns:a14="http://schemas.microsoft.com/office/drawing/2010/main" val="0"/>
              </a:ext>
            </a:extLst>
          </a:blip>
          <a:srcRect/>
          <a:stretch>
            <a:fillRect/>
          </a:stretch>
        </p:blipFill>
        <p:spPr bwMode="auto">
          <a:xfrm>
            <a:off x="4243184" y="4110143"/>
            <a:ext cx="4900816" cy="2747857"/>
          </a:xfrm>
          <a:prstGeom prst="rect">
            <a:avLst/>
          </a:prstGeom>
          <a:ln>
            <a:noFill/>
          </a:ln>
          <a:effectLst>
            <a:softEdge rad="112500"/>
          </a:effectLst>
        </p:spPr>
      </p:pic>
      <p:sp>
        <p:nvSpPr>
          <p:cNvPr id="4" name="Segnaposto testo 2"/>
          <p:cNvSpPr>
            <a:spLocks noGrp="1"/>
          </p:cNvSpPr>
          <p:nvPr>
            <p:ph type="body" sz="quarter" idx="12"/>
          </p:nvPr>
        </p:nvSpPr>
        <p:spPr bwMode="auto">
          <a:xfrm>
            <a:off x="241300" y="941390"/>
            <a:ext cx="2178219" cy="2778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6" name="Rettangolo 5"/>
          <p:cNvSpPr/>
          <p:nvPr/>
        </p:nvSpPr>
        <p:spPr>
          <a:xfrm>
            <a:off x="511629" y="1359464"/>
            <a:ext cx="8338457" cy="5832366"/>
          </a:xfrm>
          <a:prstGeom prst="rect">
            <a:avLst/>
          </a:prstGeom>
        </p:spPr>
        <p:txBody>
          <a:bodyPr wrap="square">
            <a:spAutoFit/>
          </a:bodyPr>
          <a:lstStyle/>
          <a:p>
            <a:pPr lvl="0" algn="ctr" eaLnBrk="0" hangingPunct="0">
              <a:spcBef>
                <a:spcPct val="20000"/>
              </a:spcBef>
              <a:defRPr/>
            </a:pPr>
            <a:r>
              <a:rPr lang="it-IT" sz="20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«obiettivo dell’impresa  deve essere la creazione di valore economico per gli azionisti</a:t>
            </a: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lvl="0">
              <a:lnSpc>
                <a:spcPct val="150000"/>
              </a:lnSpc>
              <a:defRPr/>
            </a:pP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Milton Friedman</a:t>
            </a: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n-US" sz="20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en-US" sz="20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endParaRPr lang="en-US" sz="25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r>
              <a:rPr lang="en-US" sz="25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 </a:t>
            </a:r>
            <a:endPar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of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is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a:t>
            </a:r>
          </a:p>
          <a:p>
            <a:pPr lvl="0">
              <a:defRPr/>
            </a:pPr>
            <a:endParaRPr lang="it-IT" dirty="0">
              <a:solidFill>
                <a:prstClr val="black"/>
              </a:solidFill>
              <a:latin typeface="Calibri"/>
              <a:cs typeface="+mn-cs"/>
            </a:endParaRPr>
          </a:p>
          <a:p>
            <a:pPr lvl="0" algn="ctr" eaLnBrk="0" hangingPunct="0">
              <a:spcBef>
                <a:spcPct val="20000"/>
              </a:spcBef>
              <a:defRPr/>
            </a:pPr>
            <a:endParaRPr lang="it-IT" sz="25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eaLnBrk="0" hangingPunct="0">
              <a:spcBef>
                <a:spcPct val="20000"/>
              </a:spcBef>
              <a:defRPr/>
            </a:pPr>
            <a:endParaRPr lang="it-IT" sz="25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5" name="Immagine 4" descr="C:\Users\utente\Pictures\strada_225338.jpg"/>
          <p:cNvPicPr/>
          <p:nvPr/>
        </p:nvPicPr>
        <p:blipFill>
          <a:blip r:embed="rId4">
            <a:extLst>
              <a:ext uri="{28A0092B-C50C-407E-A947-70E740481C1C}">
                <a14:useLocalDpi xmlns:a14="http://schemas.microsoft.com/office/drawing/2010/main" val="0"/>
              </a:ext>
            </a:extLst>
          </a:blip>
          <a:srcRect/>
          <a:stretch>
            <a:fillRect/>
          </a:stretch>
        </p:blipFill>
        <p:spPr bwMode="auto">
          <a:xfrm>
            <a:off x="1116420" y="1424765"/>
            <a:ext cx="7038752" cy="4561367"/>
          </a:xfrm>
          <a:prstGeom prst="rect">
            <a:avLst/>
          </a:prstGeom>
          <a:blipFill>
            <a:blip r:embed="rId3"/>
            <a:tile tx="0" ty="0" sx="100000" sy="100000" flip="none" algn="tl"/>
          </a:blipFill>
          <a:ln>
            <a:noFill/>
          </a:ln>
          <a:effectLst>
            <a:softEdge rad="112500"/>
          </a:effectLst>
        </p:spPr>
      </p:pic>
      <p:sp>
        <p:nvSpPr>
          <p:cNvPr id="3" name="Segnaposto contenuto 2"/>
          <p:cNvSpPr>
            <a:spLocks noGrp="1"/>
          </p:cNvSpPr>
          <p:nvPr>
            <p:ph idx="1"/>
          </p:nvPr>
        </p:nvSpPr>
        <p:spPr>
          <a:xfrm>
            <a:off x="1463041" y="3050697"/>
            <a:ext cx="6196405" cy="2672372"/>
          </a:xfrm>
        </p:spPr>
        <p:txBody>
          <a:bodyPr/>
          <a:lstStyle/>
          <a:p>
            <a:pPr marL="0" indent="0" algn="ctr">
              <a:buNone/>
            </a:pPr>
            <a:r>
              <a:rPr lang="it-IT" altLang="it-IT" sz="2500" dirty="0">
                <a:solidFill>
                  <a:srgbClr val="647A9F"/>
                </a:solidFill>
                <a:latin typeface="Tahoma" pitchFamily="34" charset="0"/>
                <a:cs typeface="Tahoma" pitchFamily="34" charset="0"/>
              </a:rPr>
              <a:t>Burocrazia e sicurezza: il percorso storico della  prevenzione nei luoghi di lavoro</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7</a:t>
            </a:fld>
            <a:endParaRPr lang="it-IT"/>
          </a:p>
        </p:txBody>
      </p:sp>
    </p:spTree>
    <p:extLst>
      <p:ext uri="{BB962C8B-B14F-4D97-AF65-F5344CB8AC3E}">
        <p14:creationId xmlns:p14="http://schemas.microsoft.com/office/powerpoint/2010/main" val="800700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ma 4"/>
          <p:cNvGraphicFramePr/>
          <p:nvPr>
            <p:extLst>
              <p:ext uri="{D42A27DB-BD31-4B8C-83A1-F6EECF244321}">
                <p14:modId xmlns:p14="http://schemas.microsoft.com/office/powerpoint/2010/main" val="1383830134"/>
              </p:ext>
            </p:extLst>
          </p:nvPr>
        </p:nvGraphicFramePr>
        <p:xfrm>
          <a:off x="331774" y="1697253"/>
          <a:ext cx="8497902" cy="4620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p>
          <a:p>
            <a:pPr>
              <a:defRPr/>
            </a:pPr>
            <a:endParaRPr lang="it-IT" dirty="0"/>
          </a:p>
        </p:txBody>
      </p:sp>
    </p:spTree>
    <p:extLst>
      <p:ext uri="{BB962C8B-B14F-4D97-AF65-F5344CB8AC3E}">
        <p14:creationId xmlns:p14="http://schemas.microsoft.com/office/powerpoint/2010/main" val="1591174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219250" y="2268429"/>
            <a:ext cx="6475228" cy="3519377"/>
          </a:xfrm>
          <a:prstGeom prst="rect">
            <a:avLst/>
          </a:prstGeom>
          <a:ln>
            <a:noFill/>
          </a:ln>
          <a:effectLst>
            <a:softEdge rad="112500"/>
          </a:effectLst>
        </p:spPr>
      </p:pic>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endParaRPr lang="it-IT" dirty="0"/>
          </a:p>
        </p:txBody>
      </p:sp>
      <p:sp>
        <p:nvSpPr>
          <p:cNvPr id="5" name="Rettangolo 4"/>
          <p:cNvSpPr/>
          <p:nvPr/>
        </p:nvSpPr>
        <p:spPr>
          <a:xfrm>
            <a:off x="685800" y="1456268"/>
            <a:ext cx="7430512" cy="5262980"/>
          </a:xfrm>
          <a:prstGeom prst="rect">
            <a:avLst/>
          </a:prstGeom>
          <a:blipFill>
            <a:blip r:embed="rId4"/>
            <a:tile tx="0" ty="0" sx="100000" sy="100000" flip="none" algn="tl"/>
          </a:blipFill>
        </p:spPr>
        <p:txBody>
          <a:bodyPr wrap="square">
            <a:spAutoFit/>
          </a:bodyPr>
          <a:lstStyle/>
          <a:p>
            <a:pPr lvl="0" algn="ctr">
              <a:defRPr/>
            </a:pP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dal 1930 al </a:t>
            </a:r>
            <a:r>
              <a:rPr lang="it-IT" sz="2000"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1956</a:t>
            </a: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Codice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Penale (artt. 437-451-589-590</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Codice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Civile (art. 2087)</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Costituzione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della Repubblica (artt. 32-35-41)</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DPR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547/55 (“Norme per la prevenzione degli infortuni</a:t>
            </a: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sul lavoro</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smtClean="0">
                <a:solidFill>
                  <a:srgbClr val="CCECFF"/>
                </a:solidFill>
                <a:effectLst>
                  <a:outerShdw blurRad="38100" dist="38100" dir="2700000" algn="tl">
                    <a:srgbClr val="000000"/>
                  </a:outerShdw>
                </a:effectLst>
                <a:latin typeface="Book Antiqua" pitchFamily="18" charset="0"/>
                <a:cs typeface="+mn-cs"/>
              </a:rPr>
              <a:t> </a:t>
            </a:r>
            <a:r>
              <a:rPr lang="it-IT" altLang="it-IT" sz="1600" kern="0" dirty="0">
                <a:latin typeface="Tahoma" panose="020B0604030504040204" pitchFamily="34" charset="0"/>
                <a:ea typeface="Tahoma" panose="020B0604030504040204" pitchFamily="34" charset="0"/>
                <a:cs typeface="Tahoma" panose="020B0604030504040204" pitchFamily="34" charset="0"/>
              </a:rPr>
              <a:t>406 articoli contenenti le nozioni tecnologiche essenziali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per prevenire </a:t>
            </a:r>
            <a:r>
              <a:rPr lang="it-IT" altLang="it-IT" sz="1600" kern="0" dirty="0">
                <a:latin typeface="Tahoma" panose="020B0604030504040204" pitchFamily="34" charset="0"/>
                <a:ea typeface="Tahoma" panose="020B0604030504040204" pitchFamily="34" charset="0"/>
                <a:cs typeface="Tahoma" panose="020B0604030504040204" pitchFamily="34" charset="0"/>
              </a:rPr>
              <a:t>i rischi e le indicazioni su cosa deve essere fatto per la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sicurezza </a:t>
            </a:r>
            <a:r>
              <a:rPr lang="it-IT" altLang="it-IT" sz="1600" kern="0" dirty="0">
                <a:latin typeface="Tahoma" panose="020B0604030504040204" pitchFamily="34" charset="0"/>
                <a:ea typeface="Tahoma" panose="020B0604030504040204" pitchFamily="34" charset="0"/>
                <a:cs typeface="Tahoma" panose="020B0604030504040204" pitchFamily="34" charset="0"/>
              </a:rPr>
              <a:t>dei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lavoratori )</a:t>
            </a:r>
            <a:endParaRPr lang="it-IT" sz="16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DPR 164/56 (“Norme per la prevenzione degli infortuni</a:t>
            </a: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sul lavoro nelle costruzioni</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a:solidFill>
                  <a:srgbClr val="EAEAEA"/>
                </a:solidFill>
                <a:effectLst>
                  <a:outerShdw blurRad="38100" dist="38100" dir="2700000" algn="tl">
                    <a:srgbClr val="000000"/>
                  </a:outerShdw>
                </a:effectLst>
                <a:latin typeface="Book Antiqua" pitchFamily="18" charset="0"/>
                <a:cs typeface="+mn-cs"/>
              </a:rPr>
              <a:t> </a:t>
            </a:r>
            <a:r>
              <a:rPr lang="it-IT" altLang="it-IT" sz="1600" kern="0" dirty="0" smtClean="0">
                <a:latin typeface="Book Antiqua" pitchFamily="18" charset="0"/>
                <a:cs typeface="+mn-cs"/>
              </a:rPr>
              <a:t>: è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una </a:t>
            </a:r>
            <a:r>
              <a:rPr lang="it-IT" altLang="it-IT" sz="1600" kern="0" dirty="0">
                <a:latin typeface="Tahoma" panose="020B0604030504040204" pitchFamily="34" charset="0"/>
                <a:ea typeface="Tahoma" panose="020B0604030504040204" pitchFamily="34" charset="0"/>
                <a:cs typeface="Tahoma" panose="020B0604030504040204" pitchFamily="34" charset="0"/>
              </a:rPr>
              <a:t>derivazione e specificazione del D.P.R. 547/55 per i cantieri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 e </a:t>
            </a:r>
            <a:r>
              <a:rPr lang="it-IT" altLang="it-IT" sz="1600" kern="0" dirty="0">
                <a:latin typeface="Tahoma" panose="020B0604030504040204" pitchFamily="34" charset="0"/>
                <a:ea typeface="Tahoma" panose="020B0604030504040204" pitchFamily="34" charset="0"/>
                <a:cs typeface="Tahoma" panose="020B0604030504040204" pitchFamily="34" charset="0"/>
              </a:rPr>
              <a:t>l’edilizia in generale dove l’incidenza infortunistica è maggiore</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it-IT"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DPR 303/56 (“Norme generali per l’igiene del lavoro</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a:solidFill>
                  <a:srgbClr val="EAEAEA"/>
                </a:solidFill>
                <a:effectLst>
                  <a:outerShdw blurRad="38100" dist="38100" dir="2700000" algn="tl">
                    <a:srgbClr val="000000"/>
                  </a:outerShdw>
                </a:effectLst>
                <a:latin typeface="Book Antiqua" pitchFamily="18" charset="0"/>
                <a:cs typeface="+mn-cs"/>
              </a:rPr>
              <a:t> </a:t>
            </a:r>
            <a:r>
              <a:rPr lang="it-IT" altLang="it-IT" sz="1600" b="1" kern="0" dirty="0" smtClean="0">
                <a:solidFill>
                  <a:srgbClr val="EAEAEA"/>
                </a:solidFill>
                <a:effectLst>
                  <a:outerShdw blurRad="38100" dist="38100" dir="2700000" algn="tl">
                    <a:srgbClr val="000000"/>
                  </a:outerShdw>
                </a:effectLst>
                <a:latin typeface="Book Antiqua" pitchFamily="18" charset="0"/>
                <a:cs typeface="+mn-cs"/>
              </a:rPr>
              <a:t>: </a:t>
            </a:r>
            <a:r>
              <a:rPr lang="it-IT" altLang="it-IT" sz="1600" kern="0" dirty="0">
                <a:latin typeface="Tahoma" panose="020B0604030504040204" pitchFamily="34" charset="0"/>
                <a:ea typeface="Tahoma" panose="020B0604030504040204" pitchFamily="34" charset="0"/>
                <a:cs typeface="Tahoma" panose="020B0604030504040204" pitchFamily="34" charset="0"/>
              </a:rPr>
              <a:t>s</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egue </a:t>
            </a:r>
            <a:r>
              <a:rPr lang="it-IT" altLang="it-IT" sz="1600" kern="0" dirty="0">
                <a:latin typeface="Tahoma" panose="020B0604030504040204" pitchFamily="34" charset="0"/>
                <a:ea typeface="Tahoma" panose="020B0604030504040204" pitchFamily="34" charset="0"/>
                <a:cs typeface="Tahoma" panose="020B0604030504040204" pitchFamily="34" charset="0"/>
              </a:rPr>
              <a:t>le tracce del D.P.R. 547/55 con lo scopo di limitare le </a:t>
            </a:r>
          </a:p>
          <a:p>
            <a:pPr marL="342900" lvl="0" indent="-342900" defTabSz="914400">
              <a:lnSpc>
                <a:spcPct val="90000"/>
              </a:lnSpc>
              <a:spcBef>
                <a:spcPct val="20000"/>
              </a:spcBef>
              <a:buClr>
                <a:srgbClr val="FFFF00"/>
              </a:buClr>
              <a:buSzPct val="80000"/>
              <a:defRPr/>
            </a:pPr>
            <a:r>
              <a:rPr lang="it-IT" altLang="it-IT" sz="1600" kern="0" dirty="0">
                <a:latin typeface="Tahoma" panose="020B0604030504040204" pitchFamily="34" charset="0"/>
                <a:ea typeface="Tahoma" panose="020B0604030504040204" pitchFamily="34" charset="0"/>
                <a:cs typeface="Tahoma" panose="020B0604030504040204" pitchFamily="34" charset="0"/>
              </a:rPr>
              <a:t>malattie professionali e i danni da scarsa igiene sul lavoro o</a:t>
            </a:r>
          </a:p>
          <a:p>
            <a:pPr marL="342900" lvl="0" indent="-342900" defTabSz="914400">
              <a:lnSpc>
                <a:spcPct val="90000"/>
              </a:lnSpc>
              <a:spcBef>
                <a:spcPct val="20000"/>
              </a:spcBef>
              <a:buClr>
                <a:srgbClr val="FFFF00"/>
              </a:buClr>
              <a:buSzPct val="80000"/>
              <a:defRPr/>
            </a:pPr>
            <a:r>
              <a:rPr lang="it-IT" altLang="it-IT" sz="1600" kern="0" dirty="0">
                <a:latin typeface="Tahoma" panose="020B0604030504040204" pitchFamily="34" charset="0"/>
                <a:ea typeface="Tahoma" panose="020B0604030504040204" pitchFamily="34" charset="0"/>
                <a:cs typeface="Tahoma" panose="020B0604030504040204" pitchFamily="34" charset="0"/>
              </a:rPr>
              <a:t>da utilizzo di sostanze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pericolose )</a:t>
            </a:r>
            <a:endParaRPr lang="it-IT" sz="1600" dirty="0" smtClean="0">
              <a:latin typeface="Tahoma" panose="020B0604030504040204" pitchFamily="34" charset="0"/>
              <a:ea typeface="Tahoma" panose="020B0604030504040204" pitchFamily="34" charset="0"/>
              <a:cs typeface="Tahoma" panose="020B0604030504040204" pitchFamily="34" charset="0"/>
            </a:endParaRPr>
          </a:p>
          <a:p>
            <a:pPr lvl="0">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it-IT"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dirty="0">
                <a:solidFill>
                  <a:prstClr val="black"/>
                </a:solidFill>
                <a:latin typeface="Tahoma" panose="020B0604030504040204" pitchFamily="34" charset="0"/>
                <a:ea typeface="Tahoma" panose="020B0604030504040204" pitchFamily="34" charset="0"/>
                <a:cs typeface="Tahoma" panose="020B0604030504040204" pitchFamily="34" charset="0"/>
              </a:rPr>
              <a:t>DATORE DI LAVORO DIVENTA UN VERO E PROPRIO  “DEBITORE DI SICUREZZA” NEI CONFRONTI DEI SUOI DIPENDENTI</a:t>
            </a:r>
          </a:p>
        </p:txBody>
      </p:sp>
    </p:spTree>
    <p:extLst>
      <p:ext uri="{BB962C8B-B14F-4D97-AF65-F5344CB8AC3E}">
        <p14:creationId xmlns:p14="http://schemas.microsoft.com/office/powerpoint/2010/main" val="35045959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8&quot;/&gt;&lt;/object&gt;&lt;object type=&quot;3&quot; unique_id=&quot;10005&quot;&gt;&lt;property id=&quot;20148&quot; value=&quot;5&quot;/&gt;&lt;property id=&quot;20300&quot; value=&quot;Slide 2&quot;/&gt;&lt;property id=&quot;20307&quot; value=&quot;259&quot;/&gt;&lt;/object&gt;&lt;object type=&quot;3&quot; unique_id=&quot;10007&quot;&gt;&lt;property id=&quot;20148&quot; value=&quot;5&quot;/&gt;&lt;property id=&quot;20300&quot; value=&quot;Slide 3&quot;/&gt;&lt;property id=&quot;20307&quot; value=&quot;260&quot;/&gt;&lt;/object&gt;&lt;object type=&quot;3&quot; unique_id=&quot;10009&quot;&gt;&lt;property id=&quot;20148&quot; value=&quot;5&quot;/&gt;&lt;property id=&quot;20300&quot; value=&quot;Slide 5&quot;/&gt;&lt;property id=&quot;20307&quot; value=&quot;262&quot;/&gt;&lt;/object&gt;&lt;object type=&quot;3&quot; unique_id=&quot;10011&quot;&gt;&lt;property id=&quot;20148&quot; value=&quot;5&quot;/&gt;&lt;property id=&quot;20300&quot; value=&quot;Slide 6&quot;/&gt;&lt;property id=&quot;20307&quot; value=&quot;264&quot;/&gt;&lt;/object&gt;&lt;object type=&quot;3&quot; unique_id=&quot;10013&quot;&gt;&lt;property id=&quot;20148&quot; value=&quot;5&quot;/&gt;&lt;property id=&quot;20300&quot; value=&quot;Slide 7&quot;/&gt;&lt;property id=&quot;20307&quot; value=&quot;410&quot;/&gt;&lt;/object&gt;&lt;object type=&quot;3&quot; unique_id=&quot;10016&quot;&gt;&lt;property id=&quot;20148&quot; value=&quot;5&quot;/&gt;&lt;property id=&quot;20300&quot; value=&quot;Slide 8&quot;/&gt;&lt;property id=&quot;20307&quot; value=&quot;371&quot;/&gt;&lt;/object&gt;&lt;object type=&quot;3&quot; unique_id=&quot;10018&quot;&gt;&lt;property id=&quot;20148&quot; value=&quot;5&quot;/&gt;&lt;property id=&quot;20300&quot; value=&quot;Slide 9&quot;/&gt;&lt;property id=&quot;20307&quot; value=&quot;362&quot;/&gt;&lt;/object&gt;&lt;object type=&quot;3&quot; unique_id=&quot;10020&quot;&gt;&lt;property id=&quot;20148&quot; value=&quot;5&quot;/&gt;&lt;property id=&quot;20300&quot; value=&quot;Slide 12&quot;/&gt;&lt;property id=&quot;20307&quot; value=&quot;365&quot;/&gt;&lt;/object&gt;&lt;object type=&quot;3&quot; unique_id=&quot;10021&quot;&gt;&lt;property id=&quot;20148&quot; value=&quot;5&quot;/&gt;&lt;property id=&quot;20300&quot; value=&quot;Slide 13&quot;/&gt;&lt;property id=&quot;20307&quot; value=&quot;366&quot;/&gt;&lt;/object&gt;&lt;object type=&quot;3&quot; unique_id=&quot;10023&quot;&gt;&lt;property id=&quot;20148&quot; value=&quot;5&quot;/&gt;&lt;property id=&quot;20300&quot; value=&quot;Slide 14&quot;/&gt;&lt;property id=&quot;20307&quot; value=&quot;411&quot;/&gt;&lt;/object&gt;&lt;object type=&quot;3&quot; unique_id=&quot;10024&quot;&gt;&lt;property id=&quot;20148&quot; value=&quot;5&quot;/&gt;&lt;property id=&quot;20300&quot; value=&quot;Slide 15&quot;/&gt;&lt;property id=&quot;20307&quot; value=&quot;389&quot;/&gt;&lt;/object&gt;&lt;object type=&quot;3&quot; unique_id=&quot;10027&quot;&gt;&lt;property id=&quot;20148&quot; value=&quot;5&quot;/&gt;&lt;property id=&quot;20300&quot; value=&quot;Slide 17&quot;/&gt;&lt;property id=&quot;20307&quot; value=&quot;393&quot;/&gt;&lt;/object&gt;&lt;object type=&quot;3&quot; unique_id=&quot;10031&quot;&gt;&lt;property id=&quot;20148&quot; value=&quot;5&quot;/&gt;&lt;property id=&quot;20300&quot; value=&quot;Slide 19&quot;/&gt;&lt;property id=&quot;20307&quot; value=&quot;386&quot;/&gt;&lt;/object&gt;&lt;object type=&quot;3&quot; unique_id=&quot;10034&quot;&gt;&lt;property id=&quot;20148&quot; value=&quot;5&quot;/&gt;&lt;property id=&quot;20300&quot; value=&quot;Slide 54&quot;/&gt;&lt;property id=&quot;20307&quot; value=&quot;359&quot;/&gt;&lt;/object&gt;&lt;object type=&quot;3&quot; unique_id=&quot;10037&quot;&gt;&lt;property id=&quot;20148&quot; value=&quot;5&quot;/&gt;&lt;property id=&quot;20300&quot; value=&quot;Slide 26&quot;/&gt;&lt;property id=&quot;20307&quot; value=&quot;286&quot;/&gt;&lt;/object&gt;&lt;object type=&quot;3&quot; unique_id=&quot;10039&quot;&gt;&lt;property id=&quot;20148&quot; value=&quot;5&quot;/&gt;&lt;property id=&quot;20300&quot; value=&quot;Slide 27&quot;/&gt;&lt;property id=&quot;20307&quot; value=&quot;291&quot;/&gt;&lt;/object&gt;&lt;object type=&quot;3&quot; unique_id=&quot;10047&quot;&gt;&lt;property id=&quot;20148&quot; value=&quot;5&quot;/&gt;&lt;property id=&quot;20300&quot; value=&quot;Slide 28&quot;/&gt;&lt;property id=&quot;20307&quot; value=&quot;302&quot;/&gt;&lt;/object&gt;&lt;object type=&quot;3&quot; unique_id=&quot;10049&quot;&gt;&lt;property id=&quot;20148&quot; value=&quot;5&quot;/&gt;&lt;property id=&quot;20300&quot; value=&quot;Slide 29&quot;/&gt;&lt;property id=&quot;20307&quot; value=&quot;304&quot;/&gt;&lt;/object&gt;&lt;object type=&quot;3&quot; unique_id=&quot;10050&quot;&gt;&lt;property id=&quot;20148&quot; value=&quot;5&quot;/&gt;&lt;property id=&quot;20300&quot; value=&quot;Slide 30&quot;/&gt;&lt;property id=&quot;20307&quot; value=&quot;305&quot;/&gt;&lt;/object&gt;&lt;object type=&quot;3&quot; unique_id=&quot;10051&quot;&gt;&lt;property id=&quot;20148&quot; value=&quot;5&quot;/&gt;&lt;property id=&quot;20300&quot; value=&quot;Slide 31&quot;/&gt;&lt;property id=&quot;20307&quot; value=&quot;306&quot;/&gt;&lt;/object&gt;&lt;object type=&quot;3&quot; unique_id=&quot;10052&quot;&gt;&lt;property id=&quot;20148&quot; value=&quot;5&quot;/&gt;&lt;property id=&quot;20300&quot; value=&quot;Slide 32&quot;/&gt;&lt;property id=&quot;20307&quot; value=&quot;307&quot;/&gt;&lt;/object&gt;&lt;object type=&quot;3&quot; unique_id=&quot;10069&quot;&gt;&lt;property id=&quot;20148&quot; value=&quot;5&quot;/&gt;&lt;property id=&quot;20300&quot; value=&quot;Slide 56&quot;/&gt;&lt;property id=&quot;20307&quot; value=&quot;414&quot;/&gt;&lt;/object&gt;&lt;object type=&quot;3&quot; unique_id=&quot;11410&quot;&gt;&lt;property id=&quot;20148&quot; value=&quot;5&quot;/&gt;&lt;property id=&quot;20300&quot; value=&quot;Slide 4&quot;/&gt;&lt;property id=&quot;20307&quot; value=&quot;451&quot;/&gt;&lt;/object&gt;&lt;object type=&quot;3&quot; unique_id=&quot;11411&quot;&gt;&lt;property id=&quot;20148&quot; value=&quot;5&quot;/&gt;&lt;property id=&quot;20300&quot; value=&quot;Slide 16&quot;/&gt;&lt;property id=&quot;20307&quot; value=&quot;434&quot;/&gt;&lt;/object&gt;&lt;object type=&quot;3&quot; unique_id=&quot;11414&quot;&gt;&lt;property id=&quot;20148&quot; value=&quot;5&quot;/&gt;&lt;property id=&quot;20300&quot; value=&quot;Slide 18&quot;/&gt;&lt;property id=&quot;20307&quot; value=&quot;438&quot;/&gt;&lt;/object&gt;&lt;object type=&quot;3&quot; unique_id=&quot;11415&quot;&gt;&lt;property id=&quot;20148&quot; value=&quot;5&quot;/&gt;&lt;property id=&quot;20300&quot; value=&quot;Slide 39&quot;/&gt;&lt;property id=&quot;20307&quot; value=&quot;439&quot;/&gt;&lt;/object&gt;&lt;object type=&quot;3&quot; unique_id=&quot;11416&quot;&gt;&lt;property id=&quot;20148&quot; value=&quot;5&quot;/&gt;&lt;property id=&quot;20300&quot; value=&quot;Slide 50&quot;/&gt;&lt;property id=&quot;20307&quot; value=&quot;440&quot;/&gt;&lt;/object&gt;&lt;object type=&quot;3&quot; unique_id=&quot;11417&quot;&gt;&lt;property id=&quot;20148&quot; value=&quot;5&quot;/&gt;&lt;property id=&quot;20300&quot; value=&quot;Slide 52&quot;/&gt;&lt;property id=&quot;20307&quot; value=&quot;441&quot;/&gt;&lt;/object&gt;&lt;object type=&quot;3&quot; unique_id=&quot;11419&quot;&gt;&lt;property id=&quot;20148&quot; value=&quot;5&quot;/&gt;&lt;property id=&quot;20300&quot; value=&quot;Slide 55&quot;/&gt;&lt;property id=&quot;20307&quot; value=&quot;443&quot;/&gt;&lt;/object&gt;&lt;object type=&quot;3&quot; unique_id=&quot;11420&quot;&gt;&lt;property id=&quot;20148&quot; value=&quot;5&quot;/&gt;&lt;property id=&quot;20300&quot; value=&quot;Slide 35&quot;/&gt;&lt;property id=&quot;20307&quot; value=&quot;444&quot;/&gt;&lt;/object&gt;&lt;object type=&quot;3&quot; unique_id=&quot;11421&quot;&gt;&lt;property id=&quot;20148&quot; value=&quot;5&quot;/&gt;&lt;property id=&quot;20300&quot; value=&quot;Slide 20&quot;/&gt;&lt;property id=&quot;20307&quot; value=&quot;445&quot;/&gt;&lt;/object&gt;&lt;object type=&quot;3&quot; unique_id=&quot;11423&quot;&gt;&lt;property id=&quot;20148&quot; value=&quot;5&quot;/&gt;&lt;property id=&quot;20300&quot; value=&quot;Slide 23&quot;/&gt;&lt;property id=&quot;20307&quot; value=&quot;446&quot;/&gt;&lt;/object&gt;&lt;object type=&quot;3&quot; unique_id=&quot;11424&quot;&gt;&lt;property id=&quot;20148&quot; value=&quot;5&quot;/&gt;&lt;property id=&quot;20300&quot; value=&quot;Slide 22&quot;/&gt;&lt;property id=&quot;20307&quot; value=&quot;447&quot;/&gt;&lt;/object&gt;&lt;object type=&quot;3&quot; unique_id=&quot;11426&quot;&gt;&lt;property id=&quot;20148&quot; value=&quot;5&quot;/&gt;&lt;property id=&quot;20300&quot; value=&quot;Slide 24&quot;/&gt;&lt;property id=&quot;20307&quot; value=&quot;449&quot;/&gt;&lt;/object&gt;&lt;object type=&quot;3&quot; unique_id=&quot;11427&quot;&gt;&lt;property id=&quot;20148&quot; value=&quot;5&quot;/&gt;&lt;property id=&quot;20300&quot; value=&quot;Slide 25&quot;/&gt;&lt;property id=&quot;20307&quot; value=&quot;450&quot;/&gt;&lt;/object&gt;&lt;object type=&quot;3&quot; unique_id=&quot;12755&quot;&gt;&lt;property id=&quot;20148&quot; value=&quot;5&quot;/&gt;&lt;property id=&quot;20300&quot; value=&quot;Slide 36&quot;/&gt;&lt;property id=&quot;20307&quot; value=&quot;453&quot;/&gt;&lt;/object&gt;&lt;object type=&quot;3&quot; unique_id=&quot;12756&quot;&gt;&lt;property id=&quot;20148&quot; value=&quot;5&quot;/&gt;&lt;property id=&quot;20300&quot; value=&quot;Slide 37&quot;/&gt;&lt;property id=&quot;20307&quot; value=&quot;455&quot;/&gt;&lt;/object&gt;&lt;object type=&quot;3&quot; unique_id=&quot;13317&quot;&gt;&lt;property id=&quot;20148&quot; value=&quot;5&quot;/&gt;&lt;property id=&quot;20300&quot; value=&quot;Slide 10&quot;/&gt;&lt;property id=&quot;20307&quot; value=&quot;457&quot;/&gt;&lt;/object&gt;&lt;object type=&quot;3&quot; unique_id=&quot;13318&quot;&gt;&lt;property id=&quot;20148&quot; value=&quot;5&quot;/&gt;&lt;property id=&quot;20300&quot; value=&quot;Slide 11&quot;/&gt;&lt;property id=&quot;20307&quot; value=&quot;459&quot;/&gt;&lt;/object&gt;&lt;object type=&quot;3&quot; unique_id=&quot;13319&quot;&gt;&lt;property id=&quot;20148&quot; value=&quot;5&quot;/&gt;&lt;property id=&quot;20300&quot; value=&quot;Slide 38&quot;/&gt;&lt;property id=&quot;20307&quot; value=&quot;458&quot;/&gt;&lt;/object&gt;&lt;object type=&quot;3&quot; unique_id=&quot;13320&quot;&gt;&lt;property id=&quot;20148&quot; value=&quot;5&quot;/&gt;&lt;property id=&quot;20300&quot; value=&quot;Slide 43&quot;/&gt;&lt;property id=&quot;20307&quot; value=&quot;456&quot;/&gt;&lt;/object&gt;&lt;object type=&quot;3&quot; unique_id=&quot;13321&quot;&gt;&lt;property id=&quot;20148&quot; value=&quot;5&quot;/&gt;&lt;property id=&quot;20300&quot; value=&quot;Slide 41&quot;/&gt;&lt;property id=&quot;20307&quot; value=&quot;462&quot;/&gt;&lt;/object&gt;&lt;object type=&quot;3&quot; unique_id=&quot;13323&quot;&gt;&lt;property id=&quot;20148&quot; value=&quot;5&quot;/&gt;&lt;property id=&quot;20300&quot; value=&quot;Slide 34 - &amp;quot;I nuovi Soggetti responsabili&amp;quot;&quot;/&gt;&lt;property id=&quot;20307&quot; value=&quot;460&quot;/&gt;&lt;/object&gt;&lt;object type=&quot;3&quot; unique_id=&quot;14444&quot;&gt;&lt;property id=&quot;20148&quot; value=&quot;5&quot;/&gt;&lt;property id=&quot;20300&quot; value=&quot;Slide 40&quot;/&gt;&lt;property id=&quot;20307&quot; value=&quot;468&quot;/&gt;&lt;/object&gt;&lt;object type=&quot;3&quot; unique_id=&quot;14445&quot;&gt;&lt;property id=&quot;20148&quot; value=&quot;5&quot;/&gt;&lt;property id=&quot;20300&quot; value=&quot;Slide 45&quot;/&gt;&lt;property id=&quot;20307&quot; value=&quot;473&quot;/&gt;&lt;/object&gt;&lt;object type=&quot;3&quot; unique_id=&quot;14447&quot;&gt;&lt;property id=&quot;20148&quot; value=&quot;5&quot;/&gt;&lt;property id=&quot;20300&quot; value=&quot;Slide 42 - &amp;quot;Il Dirigente&amp;#x0D;&amp;#x0A;&amp;#x0D;&amp;#x0A;&amp;#x0D;&amp;#x0A;Persona che, dotata di competenze professionali e di poteri gerarchici e funzionali adeguati all'in&quot;/&gt;&lt;property id=&quot;20307&quot; value=&quot;470&quot;/&gt;&lt;/object&gt;&lt;object type=&quot;3&quot; unique_id=&quot;14448&quot;&gt;&lt;property id=&quot;20148&quot; value=&quot;5&quot;/&gt;&lt;property id=&quot;20300&quot; value=&quot;Slide 46&quot;/&gt;&lt;property id=&quot;20307&quot; value=&quot;469&quot;/&gt;&lt;/object&gt;&lt;object type=&quot;3&quot; unique_id=&quot;14449&quot;&gt;&lt;property id=&quot;20148&quot; value=&quot;5&quot;/&gt;&lt;property id=&quot;20300&quot; value=&quot;Slide 47 - &amp;quot;Soggetti responsabili&amp;#x0D;&amp;#x0A;                    Il Medico Competente&amp;quot;&quot;/&gt;&lt;property id=&quot;20307&quot; value=&quot;472&quot;/&gt;&lt;/object&gt;&lt;object type=&quot;3&quot; unique_id=&quot;14450&quot;&gt;&lt;property id=&quot;20148&quot; value=&quot;5&quot;/&gt;&lt;property id=&quot;20300&quot; value=&quot;Slide 48 - &amp;quot;Il Lavoratore&amp;quot;&quot;/&gt;&lt;property id=&quot;20307&quot; value=&quot;474&quot;/&gt;&lt;/object&gt;&lt;object type=&quot;3&quot; unique_id=&quot;14451&quot;&gt;&lt;property id=&quot;20148&quot; value=&quot;5&quot;/&gt;&lt;property id=&quot;20300&quot; value=&quot;Slide 49&quot;/&gt;&lt;property id=&quot;20307&quot; value=&quot;471&quot;/&gt;&lt;/object&gt;&lt;object type=&quot;3&quot; unique_id=&quot;14452&quot;&gt;&lt;property id=&quot;20148&quot; value=&quot;5&quot;/&gt;&lt;property id=&quot;20300&quot; value=&quot;Slide 51&quot;/&gt;&lt;property id=&quot;20307&quot; value=&quot;475&quot;/&gt;&lt;/object&gt;&lt;object type=&quot;3&quot; unique_id=&quot;14885&quot;&gt;&lt;property id=&quot;20148&quot; value=&quot;5&quot;/&gt;&lt;property id=&quot;20300&quot; value=&quot;Slide 21&quot;/&gt;&lt;property id=&quot;20307&quot; value=&quot;476&quot;/&gt;&lt;/object&gt;&lt;object type=&quot;3&quot; unique_id=&quot;14886&quot;&gt;&lt;property id=&quot;20148&quot; value=&quot;5&quot;/&gt;&lt;property id=&quot;20300&quot; value=&quot;Slide 33&quot;/&gt;&lt;property id=&quot;20307&quot; value=&quot;477&quot;/&gt;&lt;/object&gt;&lt;object type=&quot;3&quot; unique_id=&quot;15442&quot;&gt;&lt;property id=&quot;20148&quot; value=&quot;5&quot;/&gt;&lt;property id=&quot;20300&quot; value=&quot;Slide 44&quot;/&gt;&lt;property id=&quot;20307&quot; value=&quot;478&quot;/&gt;&lt;/object&gt;&lt;object type=&quot;3&quot; unique_id=&quot;15443&quot;&gt;&lt;property id=&quot;20148&quot; value=&quot;5&quot;/&gt;&lt;property id=&quot;20300&quot; value=&quot;Slide 53&quot;/&gt;&lt;property id=&quot;20307&quot; value=&quot;479&quot;/&gt;&lt;/object&gt;&lt;/object&gt;&lt;/object&gt;&lt;/database&gt;"/>
  <p:tag name="SECTOMILLISECCONVERTED" val="1"/>
</p:tagLst>
</file>

<file path=ppt/theme/theme1.xml><?xml version="1.0" encoding="utf-8"?>
<a:theme xmlns:a="http://schemas.openxmlformats.org/drawingml/2006/main" name="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8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zurro">
  <a:themeElements>
    <a:clrScheme name="Azurro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ro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ro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ro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4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ine Intern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ine Interne Briciol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Arco">
  <a:themeElements>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Modello_Indire_Corretto</Template>
  <TotalTime>2733</TotalTime>
  <Words>6437</Words>
  <Application>Microsoft Office PowerPoint</Application>
  <PresentationFormat>Presentazione su schermo (4:3)</PresentationFormat>
  <Paragraphs>799</Paragraphs>
  <Slides>56</Slides>
  <Notes>45</Notes>
  <HiddenSlides>0</HiddenSlides>
  <MMClips>0</MMClips>
  <ScaleCrop>false</ScaleCrop>
  <HeadingPairs>
    <vt:vector size="6" baseType="variant">
      <vt:variant>
        <vt:lpstr>Caratteri utilizzati</vt:lpstr>
      </vt:variant>
      <vt:variant>
        <vt:i4>27</vt:i4>
      </vt:variant>
      <vt:variant>
        <vt:lpstr>Tema</vt:lpstr>
      </vt:variant>
      <vt:variant>
        <vt:i4>20</vt:i4>
      </vt:variant>
      <vt:variant>
        <vt:lpstr>Titoli diapositive</vt:lpstr>
      </vt:variant>
      <vt:variant>
        <vt:i4>56</vt:i4>
      </vt:variant>
    </vt:vector>
  </HeadingPairs>
  <TitlesOfParts>
    <vt:vector size="103" baseType="lpstr">
      <vt:lpstr>Arial</vt:lpstr>
      <vt:lpstr>Rockwell Extra Bold</vt:lpstr>
      <vt:lpstr>ＭＳ 明朝</vt:lpstr>
      <vt:lpstr>Tahoma</vt:lpstr>
      <vt:lpstr>Times New Roman</vt:lpstr>
      <vt:lpstr>Open Sans</vt:lpstr>
      <vt:lpstr>Lato Thin</vt:lpstr>
      <vt:lpstr>Lato Light</vt:lpstr>
      <vt:lpstr>Palatino Linotype</vt:lpstr>
      <vt:lpstr>Trebuchet MS</vt:lpstr>
      <vt:lpstr>Open Sans Light</vt:lpstr>
      <vt:lpstr>Calibri</vt:lpstr>
      <vt:lpstr>Verdana</vt:lpstr>
      <vt:lpstr>Arial Narrow</vt:lpstr>
      <vt:lpstr>Comic Sans MS</vt:lpstr>
      <vt:lpstr>Book Antiqua</vt:lpstr>
      <vt:lpstr>Garamond</vt:lpstr>
      <vt:lpstr>Bookman Old Style</vt:lpstr>
      <vt:lpstr>Open Sans Cond Light</vt:lpstr>
      <vt:lpstr>Segoe UI</vt:lpstr>
      <vt:lpstr>Wingdings</vt:lpstr>
      <vt:lpstr>Monotype Sorts</vt:lpstr>
      <vt:lpstr>Lucida Sans Unicode</vt:lpstr>
      <vt:lpstr>Arial Black</vt:lpstr>
      <vt:lpstr>Open Sans Condensed Light</vt:lpstr>
      <vt:lpstr>Source Sans Pro Light</vt:lpstr>
      <vt:lpstr>MS PGothic</vt:lpstr>
      <vt:lpstr>Modello_Indire_Corretto</vt:lpstr>
      <vt:lpstr>Titolo Capitolo</vt:lpstr>
      <vt:lpstr>Pagine Interne</vt:lpstr>
      <vt:lpstr>Pagine Interne Briciole</vt:lpstr>
      <vt:lpstr>1_Titolo Capitolo</vt:lpstr>
      <vt:lpstr>2_Titolo Capitolo</vt:lpstr>
      <vt:lpstr>3_Titolo Capitolo</vt:lpstr>
      <vt:lpstr>1_Arco</vt:lpstr>
      <vt:lpstr>17_Tema di Office</vt:lpstr>
      <vt:lpstr>8_Tema di Office</vt:lpstr>
      <vt:lpstr>Azurro</vt:lpstr>
      <vt:lpstr>Cartina topografica</vt:lpstr>
      <vt:lpstr>2_Cartina topografica</vt:lpstr>
      <vt:lpstr>Personalizza struttura</vt:lpstr>
      <vt:lpstr>1_Personalizza struttura</vt:lpstr>
      <vt:lpstr>2_Personalizza struttura</vt:lpstr>
      <vt:lpstr>3_Personalizza struttura</vt:lpstr>
      <vt:lpstr>1_Cartina topografica</vt:lpstr>
      <vt:lpstr>3_Cartina topografica</vt:lpstr>
      <vt:lpstr>4_Titolo Capitolo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nuovi Soggetti responsabili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Dirigente   Persona che, dotata di competenze professionali e di poteri gerarchici e funzionali adeguati all'incarico conferitogli, attua le direttive del datore di lavoro in merito all'attività lavorativa  vigila su di essa  </vt:lpstr>
      <vt:lpstr>Presentazione standard di PowerPoint</vt:lpstr>
      <vt:lpstr>Presentazione standard di PowerPoint</vt:lpstr>
      <vt:lpstr>Presentazione standard di PowerPoint</vt:lpstr>
      <vt:lpstr>Presentazione standard di PowerPoint</vt:lpstr>
      <vt:lpstr>Soggetti responsabili                     Il Medico Competente</vt:lpstr>
      <vt:lpstr>Il Lavoratore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Bertazzi</dc:creator>
  <cp:lastModifiedBy>Giuseppe Renato</cp:lastModifiedBy>
  <cp:revision>235</cp:revision>
  <dcterms:created xsi:type="dcterms:W3CDTF">2015-03-26T15:17:57Z</dcterms:created>
  <dcterms:modified xsi:type="dcterms:W3CDTF">2017-12-03T17:19:23Z</dcterms:modified>
</cp:coreProperties>
</file>