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337" r:id="rId2"/>
    <p:sldId id="257" r:id="rId3"/>
    <p:sldId id="267" r:id="rId4"/>
    <p:sldId id="268" r:id="rId5"/>
    <p:sldId id="266" r:id="rId6"/>
    <p:sldId id="270" r:id="rId7"/>
    <p:sldId id="336" r:id="rId8"/>
    <p:sldId id="271" r:id="rId9"/>
    <p:sldId id="272" r:id="rId10"/>
    <p:sldId id="273" r:id="rId11"/>
    <p:sldId id="274" r:id="rId12"/>
    <p:sldId id="276" r:id="rId13"/>
    <p:sldId id="277" r:id="rId14"/>
    <p:sldId id="310" r:id="rId15"/>
    <p:sldId id="311" r:id="rId16"/>
    <p:sldId id="312" r:id="rId17"/>
    <p:sldId id="338" r:id="rId18"/>
    <p:sldId id="313" r:id="rId19"/>
    <p:sldId id="314" r:id="rId20"/>
    <p:sldId id="339" r:id="rId21"/>
    <p:sldId id="315" r:id="rId22"/>
    <p:sldId id="340" r:id="rId23"/>
    <p:sldId id="316" r:id="rId24"/>
    <p:sldId id="341" r:id="rId25"/>
    <p:sldId id="321" r:id="rId26"/>
    <p:sldId id="322" r:id="rId27"/>
    <p:sldId id="323" r:id="rId28"/>
    <p:sldId id="324" r:id="rId29"/>
    <p:sldId id="325" r:id="rId30"/>
    <p:sldId id="326" r:id="rId31"/>
    <p:sldId id="344" r:id="rId32"/>
    <p:sldId id="327" r:id="rId33"/>
    <p:sldId id="305" r:id="rId34"/>
    <p:sldId id="306" r:id="rId35"/>
    <p:sldId id="307" r:id="rId36"/>
    <p:sldId id="308" r:id="rId37"/>
    <p:sldId id="309" r:id="rId38"/>
    <p:sldId id="284" r:id="rId39"/>
    <p:sldId id="287" r:id="rId40"/>
    <p:sldId id="288" r:id="rId41"/>
    <p:sldId id="328" r:id="rId42"/>
    <p:sldId id="330" r:id="rId43"/>
    <p:sldId id="335" r:id="rId44"/>
    <p:sldId id="331" r:id="rId45"/>
    <p:sldId id="332" r:id="rId46"/>
  </p:sldIdLst>
  <p:sldSz cx="9144000" cy="6858000" type="screen4x3"/>
  <p:notesSz cx="6858000" cy="9144000"/>
  <p:custDataLst>
    <p:tags r:id="rId48"/>
  </p:custData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33CC"/>
    <a:srgbClr val="FFFF00"/>
    <a:srgbClr val="0FFF9E"/>
    <a:srgbClr val="000099"/>
    <a:srgbClr val="008000"/>
    <a:srgbClr val="0099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4671" autoAdjust="0"/>
  </p:normalViewPr>
  <p:slideViewPr>
    <p:cSldViewPr>
      <p:cViewPr>
        <p:scale>
          <a:sx n="60" d="100"/>
          <a:sy n="60" d="100"/>
        </p:scale>
        <p:origin x="-2112" y="-8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90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22920B-C6E2-4793-8E78-0091E1F9B1A0}" type="datetimeFigureOut">
              <a:rPr lang="it-IT"/>
              <a:pPr>
                <a:defRPr/>
              </a:pPr>
              <a:t>08/01/2018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1CBECDA-0663-449E-A5CC-17BC8D14EA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7158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3072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3EBBAC-0BBB-4E1E-AB81-5D412965E0D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0259D3-3334-43A0-AA86-ACDC45F85898}" type="datetime1">
              <a:rPr lang="it-IT" smtClean="0"/>
              <a:t>08/01/2018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4ADD6-DF68-4F5B-BAC7-F1AB155657A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572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799752-E23C-4DE4-AC17-6383A17F7904}" type="datetime1">
              <a:rPr lang="it-IT" smtClean="0"/>
              <a:t>08/01/2018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16D73A-DE29-4688-B208-97AB9D6973C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361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D3517F-E2BE-49B1-9DBC-794988DDE635}" type="datetime1">
              <a:rPr lang="it-IT" smtClean="0"/>
              <a:t>08/01/2018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7B1A0D-E84C-49AC-8848-EDC9FBCCCC9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2313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F56B47-E1EA-48DF-934D-94DD102A9F14}" type="datetime1">
              <a:rPr lang="it-IT" smtClean="0"/>
              <a:t>08/01/2018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D658B2-3DD0-4047-8F42-716B3BE391D0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4843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8F18D2-4074-4FAF-AF7A-6E094D2696A8}" type="datetime1">
              <a:rPr lang="it-IT" smtClean="0"/>
              <a:t>08/01/2018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F52B73-588A-45DC-B4F9-DB7BF701EB4A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712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366B2-04A9-46D5-88CC-DA5F34AEFE69}" type="datetime1">
              <a:rPr lang="it-IT" smtClean="0"/>
              <a:t>08/01/2018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D1D71A-D1DD-4E7A-A9A6-43A759D82EA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2345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6BB41F-35DF-4156-8D3A-51C97A2ABA5A}" type="datetime1">
              <a:rPr lang="it-IT" smtClean="0"/>
              <a:t>08/01/2018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0C20D-02A1-4F29-BC00-CC802C397FE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794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605214-C740-437A-9752-42FD8B2BFD35}" type="datetime1">
              <a:rPr lang="it-IT" smtClean="0"/>
              <a:t>08/01/2018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DFE6D6-6894-4A66-9576-F56E4A7F260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5193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BA70F3-C4E5-4EBC-9332-34DF5FCFD65E}" type="datetime1">
              <a:rPr lang="it-IT" smtClean="0"/>
              <a:t>08/01/2018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133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792533-5088-4F14-85E8-246580A18D8B}" type="datetime1">
              <a:rPr lang="it-IT" smtClean="0"/>
              <a:t>08/01/2018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7BDB16-0671-4E02-9917-6C4C050F687F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239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404275-2751-4159-ACEF-0DCA94B1BD09}" type="datetime1">
              <a:rPr lang="it-IT" smtClean="0"/>
              <a:t>08/01/2018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45D881-F0B1-47AA-8D05-C26300EB400A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132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00D66D0-0E0B-4467-8243-A1225F402F68}" type="datetime1">
              <a:rPr lang="it-IT" smtClean="0"/>
              <a:t>08/01/2018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7B1A0D-E84C-49AC-8848-EDC9FBCCCC9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596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251520" y="1484784"/>
            <a:ext cx="8208912" cy="14465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4400" b="1" cap="small" dirty="0" smtClean="0">
                <a:solidFill>
                  <a:srgbClr val="C00000"/>
                </a:solidFill>
              </a:rPr>
              <a:t>La cultura della Sicurezza</a:t>
            </a:r>
          </a:p>
          <a:p>
            <a:pPr algn="ctr"/>
            <a:r>
              <a:rPr lang="it-IT" sz="4400" b="1" cap="small" dirty="0" smtClean="0">
                <a:solidFill>
                  <a:srgbClr val="C00000"/>
                </a:solidFill>
              </a:rPr>
              <a:t>nella scuola</a:t>
            </a:r>
            <a:endParaRPr lang="it-IT" sz="4400" b="1" cap="small" dirty="0">
              <a:solidFill>
                <a:srgbClr val="C00000"/>
              </a:solidFill>
            </a:endParaRPr>
          </a:p>
        </p:txBody>
      </p:sp>
      <p:cxnSp>
        <p:nvCxnSpPr>
          <p:cNvPr id="23" name="Connettore 1 22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405858"/>
            <a:ext cx="16827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-32" y="6415259"/>
            <a:ext cx="657399" cy="216024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it-IT" sz="1050" dirty="0" smtClean="0">
                <a:solidFill>
                  <a:schemeClr val="tx1"/>
                </a:solidFill>
              </a:rPr>
              <a:t>Tratto da</a:t>
            </a:r>
            <a:endParaRPr lang="it-IT" sz="1050" dirty="0">
              <a:solidFill>
                <a:schemeClr val="tx1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A4ADD6-DF68-4F5B-BAC7-F1AB155657A9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04536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ttangolo 1"/>
          <p:cNvSpPr>
            <a:spLocks noChangeArrowheads="1"/>
          </p:cNvSpPr>
          <p:nvPr/>
        </p:nvSpPr>
        <p:spPr bwMode="auto">
          <a:xfrm>
            <a:off x="1697805" y="764704"/>
            <a:ext cx="33004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…IN PALESTRA</a:t>
            </a:r>
          </a:p>
        </p:txBody>
      </p:sp>
      <p:sp>
        <p:nvSpPr>
          <p:cNvPr id="40962" name="Rettangolo 2"/>
          <p:cNvSpPr>
            <a:spLocks noChangeArrowheads="1"/>
          </p:cNvSpPr>
          <p:nvPr/>
        </p:nvSpPr>
        <p:spPr bwMode="auto">
          <a:xfrm>
            <a:off x="323825" y="1745248"/>
            <a:ext cx="4392191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•"/>
            </a:pPr>
            <a:r>
              <a:rPr lang="it-IT" sz="1800" b="1" i="1" dirty="0">
                <a:latin typeface="Calibri" pitchFamily="34" charset="0"/>
              </a:rPr>
              <a:t>L’ACCESSO ALLE ATTIVITA’ SPORTIVE ED AI LOCALI E’ CONSENTITO SOLO ALLA PRESENZA DELL’INSEGNANTE</a:t>
            </a:r>
          </a:p>
          <a:p>
            <a:pPr marL="342900" indent="-342900" algn="just"/>
            <a:endParaRPr lang="it-IT" sz="1800" i="1" dirty="0">
              <a:latin typeface="Calibri" pitchFamily="34" charset="0"/>
            </a:endParaRPr>
          </a:p>
          <a:p>
            <a:pPr marL="342900" indent="-342900" algn="just">
              <a:buFontTx/>
              <a:buChar char="•"/>
            </a:pPr>
            <a:r>
              <a:rPr lang="it-IT" sz="1800" b="1" i="1" dirty="0">
                <a:latin typeface="Calibri" pitchFamily="34" charset="0"/>
              </a:rPr>
              <a:t>IL REGOLAMENTO ESPOSTO DEVE ESSERE PUNTUALMENTE RISPETTATO IN OGNI SUA PARTE</a:t>
            </a:r>
          </a:p>
          <a:p>
            <a:pPr marL="342900" indent="-342900" algn="just"/>
            <a:endParaRPr lang="it-IT" sz="1800" b="1" i="1" dirty="0">
              <a:latin typeface="Calibri" pitchFamily="34" charset="0"/>
            </a:endParaRPr>
          </a:p>
          <a:p>
            <a:pPr marL="342900" indent="-342900" algn="just">
              <a:buFontTx/>
              <a:buChar char="•"/>
            </a:pPr>
            <a:r>
              <a:rPr lang="it-IT" sz="1800" b="1" i="1" dirty="0">
                <a:latin typeface="Calibri" pitchFamily="34" charset="0"/>
              </a:rPr>
              <a:t>EVITARE COMPORTAMENTI CHE POSSANO METTERE IN PERICOLO LA PROPRIA INCOLUMITA’ E QUELLA DEI COMPAGNI</a:t>
            </a:r>
          </a:p>
          <a:p>
            <a:pPr marL="342900" indent="-342900" algn="just"/>
            <a:endParaRPr lang="it-IT" sz="1800" b="1" i="1" dirty="0">
              <a:latin typeface="Calibri" pitchFamily="34" charset="0"/>
            </a:endParaRPr>
          </a:p>
          <a:p>
            <a:pPr marL="342900" indent="-342900" algn="just">
              <a:buFontTx/>
              <a:buChar char="•"/>
            </a:pPr>
            <a:r>
              <a:rPr lang="it-IT" sz="1800" b="1" i="1" dirty="0">
                <a:latin typeface="Calibri" pitchFamily="34" charset="0"/>
              </a:rPr>
              <a:t>LE INDICAZIONI FORNITE DAL DOCENTE DEVONO ESSERE SEMPRE RISPETTATE.</a:t>
            </a:r>
          </a:p>
          <a:p>
            <a:pPr marL="342900" indent="-342900"/>
            <a:endParaRPr lang="it-IT" sz="1800" b="1" i="1" dirty="0">
              <a:latin typeface="Calibri" pitchFamily="34" charset="0"/>
            </a:endParaRPr>
          </a:p>
        </p:txBody>
      </p:sp>
      <p:pic>
        <p:nvPicPr>
          <p:cNvPr id="40963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1470" y="5043190"/>
            <a:ext cx="993775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Immagin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14" y="2118674"/>
            <a:ext cx="1690688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ttore 1 6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ttangolo 1"/>
          <p:cNvSpPr>
            <a:spLocks noChangeArrowheads="1"/>
          </p:cNvSpPr>
          <p:nvPr/>
        </p:nvSpPr>
        <p:spPr bwMode="auto">
          <a:xfrm>
            <a:off x="1116013" y="333375"/>
            <a:ext cx="698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3300"/>
                </a:solidFill>
                <a:latin typeface="Comic Sans MS" pitchFamily="66" charset="0"/>
              </a:rPr>
              <a:t>RISCHIO  COMPORTAMENTALE</a:t>
            </a:r>
          </a:p>
        </p:txBody>
      </p:sp>
      <p:sp>
        <p:nvSpPr>
          <p:cNvPr id="41986" name="Rettangolo 2"/>
          <p:cNvSpPr>
            <a:spLocks noChangeArrowheads="1"/>
          </p:cNvSpPr>
          <p:nvPr/>
        </p:nvSpPr>
        <p:spPr bwMode="auto">
          <a:xfrm>
            <a:off x="251371" y="1700808"/>
            <a:ext cx="6192837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800" dirty="0">
                <a:solidFill>
                  <a:schemeClr val="hlink"/>
                </a:solidFill>
                <a:latin typeface="Calibri" pitchFamily="34" charset="0"/>
              </a:rPr>
              <a:t>Una fetta statisticamente rilevante di infortuni a studenti è causata da errati comportamenti propri o dei compagni, sia in buona fede che dolosi e volontari.</a:t>
            </a:r>
          </a:p>
          <a:p>
            <a:pPr algn="just"/>
            <a:endParaRPr lang="it-IT" sz="1800" dirty="0">
              <a:solidFill>
                <a:schemeClr val="hlink"/>
              </a:solidFill>
              <a:latin typeface="Calibri" pitchFamily="34" charset="0"/>
            </a:endParaRPr>
          </a:p>
          <a:p>
            <a:pPr algn="just"/>
            <a:r>
              <a:rPr lang="it-IT" sz="1800" dirty="0">
                <a:latin typeface="Calibri" pitchFamily="34" charset="0"/>
              </a:rPr>
              <a:t>Per talune circostanze imprevedibili quello che può apparire un semplice gioco si può trasformare in tragedia.</a:t>
            </a:r>
          </a:p>
          <a:p>
            <a:pPr algn="just"/>
            <a:endParaRPr lang="it-IT" sz="1800" dirty="0">
              <a:latin typeface="Calibri" pitchFamily="34" charset="0"/>
            </a:endParaRPr>
          </a:p>
          <a:p>
            <a:pPr algn="just"/>
            <a:r>
              <a:rPr lang="it-IT" sz="1800" dirty="0">
                <a:solidFill>
                  <a:schemeClr val="hlink"/>
                </a:solidFill>
                <a:latin typeface="Calibri" pitchFamily="34" charset="0"/>
              </a:rPr>
              <a:t>L’infortunio può accadere per cause involontarie o in seguito a disattenzione, imprudenza o peggio ancora per comportamenti deliberatamente dolosi.</a:t>
            </a:r>
          </a:p>
          <a:p>
            <a:endParaRPr lang="it-IT" sz="1800" dirty="0">
              <a:solidFill>
                <a:schemeClr val="hlink"/>
              </a:solidFill>
              <a:latin typeface="Calibri" pitchFamily="34" charset="0"/>
            </a:endParaRPr>
          </a:p>
        </p:txBody>
      </p:sp>
      <p:pic>
        <p:nvPicPr>
          <p:cNvPr id="41987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4463" y="4359275"/>
            <a:ext cx="237648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ttangolo 1"/>
          <p:cNvSpPr>
            <a:spLocks noChangeArrowheads="1"/>
          </p:cNvSpPr>
          <p:nvPr/>
        </p:nvSpPr>
        <p:spPr bwMode="auto">
          <a:xfrm>
            <a:off x="827584" y="629381"/>
            <a:ext cx="529467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RISCHIO BIOLOGICO </a:t>
            </a:r>
            <a:endParaRPr lang="it-IT" sz="3200" b="1" dirty="0" smtClean="0">
              <a:solidFill>
                <a:srgbClr val="FF3300"/>
              </a:solidFill>
              <a:latin typeface="Comic Sans MS" pitchFamily="66" charset="0"/>
            </a:endParaRPr>
          </a:p>
          <a:p>
            <a:pPr algn="ctr"/>
            <a:r>
              <a:rPr lang="it-IT" sz="3200" b="1" dirty="0" smtClean="0">
                <a:solidFill>
                  <a:srgbClr val="FF3300"/>
                </a:solidFill>
                <a:latin typeface="Comic Sans MS" pitchFamily="66" charset="0"/>
              </a:rPr>
              <a:t>ED </a:t>
            </a:r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IGIENE</a:t>
            </a:r>
          </a:p>
        </p:txBody>
      </p:sp>
      <p:sp>
        <p:nvSpPr>
          <p:cNvPr id="44034" name="Rettangolo 2"/>
          <p:cNvSpPr>
            <a:spLocks noChangeArrowheads="1"/>
          </p:cNvSpPr>
          <p:nvPr/>
        </p:nvSpPr>
        <p:spPr bwMode="auto">
          <a:xfrm>
            <a:off x="395536" y="2060575"/>
            <a:ext cx="604837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800" dirty="0">
                <a:solidFill>
                  <a:schemeClr val="hlink"/>
                </a:solidFill>
                <a:latin typeface="Calibri" pitchFamily="34" charset="0"/>
              </a:rPr>
              <a:t>Il rischio biologico è dovuto alla esposizione ad agenti quali microrganismi, ad esempio virus e batteri, che potrebbero provocare infezioni, allergie, intossicazioni.</a:t>
            </a:r>
          </a:p>
          <a:p>
            <a:pPr algn="just"/>
            <a:endParaRPr lang="it-IT" sz="1800" dirty="0">
              <a:solidFill>
                <a:schemeClr val="hlink"/>
              </a:solidFill>
              <a:latin typeface="Calibri" pitchFamily="34" charset="0"/>
            </a:endParaRPr>
          </a:p>
          <a:p>
            <a:endParaRPr lang="it-IT" sz="1800" dirty="0">
              <a:solidFill>
                <a:schemeClr val="hlink"/>
              </a:solidFill>
              <a:latin typeface="Calibri" pitchFamily="34" charset="0"/>
            </a:endParaRPr>
          </a:p>
          <a:p>
            <a:pPr algn="ctr"/>
            <a:r>
              <a:rPr lang="it-IT" sz="1800" dirty="0">
                <a:solidFill>
                  <a:schemeClr val="hlink"/>
                </a:solidFill>
                <a:latin typeface="Calibri" pitchFamily="34" charset="0"/>
              </a:rPr>
              <a:t>Nell’Istituto non vi è una esposizione professionale a tali agenti ed il rischio è confinato nella possibile propagazione di virus/batteri tipica dei normali rapporti di relazione tra persone in una comunità.</a:t>
            </a:r>
          </a:p>
          <a:p>
            <a:endParaRPr lang="it-IT" sz="1800" dirty="0">
              <a:latin typeface="Calibri" pitchFamily="34" charset="0"/>
            </a:endParaRPr>
          </a:p>
        </p:txBody>
      </p:sp>
      <p:pic>
        <p:nvPicPr>
          <p:cNvPr id="44035" name="Picture 4" descr="bio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6610" y="5046283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4" descr="rego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353" y="2318767"/>
            <a:ext cx="1512887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7" name="Rettangolo 1"/>
          <p:cNvSpPr>
            <a:spLocks noChangeArrowheads="1"/>
          </p:cNvSpPr>
          <p:nvPr/>
        </p:nvSpPr>
        <p:spPr bwMode="auto">
          <a:xfrm>
            <a:off x="1258888" y="620713"/>
            <a:ext cx="4568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>
                <a:solidFill>
                  <a:srgbClr val="FF3300"/>
                </a:solidFill>
                <a:latin typeface="Comic Sans MS" pitchFamily="66" charset="0"/>
              </a:rPr>
              <a:t>REGOLE DA SEGUIRE</a:t>
            </a:r>
          </a:p>
        </p:txBody>
      </p:sp>
      <p:sp>
        <p:nvSpPr>
          <p:cNvPr id="45058" name="Rettangolo 2"/>
          <p:cNvSpPr>
            <a:spLocks noChangeArrowheads="1"/>
          </p:cNvSpPr>
          <p:nvPr/>
        </p:nvSpPr>
        <p:spPr bwMode="auto">
          <a:xfrm>
            <a:off x="107504" y="1412875"/>
            <a:ext cx="653619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/>
            <a:r>
              <a:rPr lang="it-IT" sz="1800" dirty="0">
                <a:solidFill>
                  <a:schemeClr val="hlink"/>
                </a:solidFill>
                <a:latin typeface="Calibri" pitchFamily="34" charset="0"/>
              </a:rPr>
              <a:t>      E’ indispensabile mettere in atto misure igieniche e comportamentali personali e collettive tali da ridurre il rischio di propagazione di virus/batteri dovuta a normali rapporti di relazione quali:</a:t>
            </a:r>
          </a:p>
          <a:p>
            <a:pPr marL="342900" indent="-342900"/>
            <a:endParaRPr lang="it-IT" sz="1800" dirty="0">
              <a:solidFill>
                <a:schemeClr val="hlink"/>
              </a:solidFill>
              <a:latin typeface="Calibri" pitchFamily="34" charset="0"/>
            </a:endParaRPr>
          </a:p>
          <a:p>
            <a:pPr marL="342900" indent="-342900" algn="just">
              <a:buFontTx/>
              <a:buChar char="•"/>
            </a:pPr>
            <a:r>
              <a:rPr lang="it-IT" sz="1800" dirty="0">
                <a:latin typeface="Calibri" pitchFamily="34" charset="0"/>
              </a:rPr>
              <a:t>curare particolarmente la propria igiene personale</a:t>
            </a:r>
          </a:p>
          <a:p>
            <a:pPr marL="342900" indent="-342900" algn="just"/>
            <a:endParaRPr lang="it-IT" sz="1800" dirty="0">
              <a:latin typeface="Calibri" pitchFamily="34" charset="0"/>
            </a:endParaRPr>
          </a:p>
          <a:p>
            <a:pPr marL="342900" indent="-342900" algn="just">
              <a:buFontTx/>
              <a:buChar char="•"/>
            </a:pPr>
            <a:r>
              <a:rPr lang="it-IT" sz="1800" dirty="0">
                <a:latin typeface="Calibri" pitchFamily="34" charset="0"/>
              </a:rPr>
              <a:t>adottare comportamenti e stili di vita rispettosi della propria salute e di quella altrui</a:t>
            </a:r>
          </a:p>
          <a:p>
            <a:pPr marL="342900" indent="-342900" algn="just"/>
            <a:endParaRPr lang="it-IT" sz="1800" dirty="0">
              <a:latin typeface="Calibri" pitchFamily="34" charset="0"/>
            </a:endParaRPr>
          </a:p>
          <a:p>
            <a:pPr marL="342900" indent="-342900" algn="just">
              <a:buFontTx/>
              <a:buChar char="•"/>
            </a:pPr>
            <a:r>
              <a:rPr lang="it-IT" sz="1800" dirty="0">
                <a:latin typeface="Calibri" pitchFamily="34" charset="0"/>
              </a:rPr>
              <a:t>aerare frequentemente l’aula, possibilmente ad ogni cambio di ora/lezione e sempre all’intervallo</a:t>
            </a:r>
          </a:p>
          <a:p>
            <a:pPr marL="342900" indent="-342900" algn="just"/>
            <a:endParaRPr lang="it-IT" sz="1800" dirty="0">
              <a:latin typeface="Calibri" pitchFamily="34" charset="0"/>
            </a:endParaRPr>
          </a:p>
          <a:p>
            <a:pPr marL="342900" indent="-342900" algn="just">
              <a:buFontTx/>
              <a:buChar char="•"/>
            </a:pPr>
            <a:r>
              <a:rPr lang="it-IT" sz="1800" dirty="0">
                <a:latin typeface="Calibri" pitchFamily="34" charset="0"/>
              </a:rPr>
              <a:t>fare riferimento al docente in servizio ed al personale di primo soccorso scolastico per eventuali stati di malessere</a:t>
            </a:r>
          </a:p>
          <a:p>
            <a:pPr marL="342900" indent="-342900" algn="just"/>
            <a:endParaRPr lang="it-IT" sz="1800" dirty="0">
              <a:latin typeface="Calibri" pitchFamily="34" charset="0"/>
            </a:endParaRPr>
          </a:p>
          <a:p>
            <a:pPr marL="342900" indent="-342900" algn="just">
              <a:buFontTx/>
              <a:buChar char="•"/>
            </a:pPr>
            <a:r>
              <a:rPr lang="it-IT" sz="1800" dirty="0">
                <a:latin typeface="Calibri" pitchFamily="34" charset="0"/>
              </a:rPr>
              <a:t>segnalare prontamente al personale in servizio anche la presenza di piccole ferite, abrasioni, ustioni, per le cure del caso.</a:t>
            </a:r>
          </a:p>
        </p:txBody>
      </p:sp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4"/>
          <p:cNvSpPr>
            <a:spLocks noChangeArrowheads="1"/>
          </p:cNvSpPr>
          <p:nvPr/>
        </p:nvSpPr>
        <p:spPr bwMode="auto">
          <a:xfrm>
            <a:off x="295215" y="1562894"/>
            <a:ext cx="6062735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chemeClr val="hlink"/>
                </a:solidFill>
              </a:rPr>
              <a:t>Emergenza terremoto</a:t>
            </a:r>
          </a:p>
          <a:p>
            <a:pPr marL="342900" indent="-342900" algn="ctr">
              <a:buFont typeface="Arial" pitchFamily="34" charset="0"/>
              <a:buChar char="•"/>
            </a:pPr>
            <a:endParaRPr lang="it-IT" sz="2400" b="1" dirty="0">
              <a:solidFill>
                <a:schemeClr val="hlink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i="1" dirty="0">
                <a:solidFill>
                  <a:schemeClr val="accent2"/>
                </a:solidFill>
                <a:latin typeface="Calibri" pitchFamily="34" charset="0"/>
              </a:rPr>
              <a:t>NON USARE L’ASCENSORE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i="1" dirty="0" smtClean="0">
                <a:solidFill>
                  <a:srgbClr val="008000"/>
                </a:solidFill>
                <a:latin typeface="Calibri" pitchFamily="34" charset="0"/>
              </a:rPr>
              <a:t>NON </a:t>
            </a:r>
            <a:r>
              <a:rPr lang="it-IT" sz="2000" b="1" i="1" dirty="0">
                <a:solidFill>
                  <a:srgbClr val="008000"/>
                </a:solidFill>
                <a:latin typeface="Calibri" pitchFamily="34" charset="0"/>
              </a:rPr>
              <a:t>FARSI PRENDERE DAL PANICO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i="1" dirty="0" smtClean="0">
                <a:solidFill>
                  <a:schemeClr val="hlink"/>
                </a:solidFill>
                <a:latin typeface="Calibri" pitchFamily="34" charset="0"/>
              </a:rPr>
              <a:t>RIPARARSI </a:t>
            </a:r>
            <a:r>
              <a:rPr lang="it-IT" sz="2000" b="1" i="1" dirty="0">
                <a:solidFill>
                  <a:schemeClr val="hlink"/>
                </a:solidFill>
                <a:latin typeface="Calibri" pitchFamily="34" charset="0"/>
              </a:rPr>
              <a:t>SOTTO UNA TRAVE PORTANTE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i="1" dirty="0" smtClean="0">
                <a:solidFill>
                  <a:srgbClr val="FF3300"/>
                </a:solidFill>
                <a:latin typeface="Calibri" pitchFamily="34" charset="0"/>
              </a:rPr>
              <a:t>NON </a:t>
            </a:r>
            <a:r>
              <a:rPr lang="it-IT" sz="2000" b="1" i="1" dirty="0">
                <a:solidFill>
                  <a:srgbClr val="FF3300"/>
                </a:solidFill>
                <a:latin typeface="Calibri" pitchFamily="34" charset="0"/>
              </a:rPr>
              <a:t>PRECIPITARSI DURANTE LA SCOSSA LUNGO LE SCALE (SONO </a:t>
            </a:r>
            <a:r>
              <a:rPr lang="it-IT" sz="2000" b="1" i="1" dirty="0" smtClean="0">
                <a:solidFill>
                  <a:srgbClr val="FF3300"/>
                </a:solidFill>
                <a:latin typeface="Calibri" pitchFamily="34" charset="0"/>
              </a:rPr>
              <a:t>LA PARTE </a:t>
            </a:r>
            <a:r>
              <a:rPr lang="it-IT" sz="2000" b="1" i="1" dirty="0">
                <a:solidFill>
                  <a:srgbClr val="FF3300"/>
                </a:solidFill>
                <a:latin typeface="Calibri" pitchFamily="34" charset="0"/>
              </a:rPr>
              <a:t>PIU’ DEBOLE DELL’EDIFICIO)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i="1" dirty="0" smtClean="0">
                <a:solidFill>
                  <a:srgbClr val="FF33CC"/>
                </a:solidFill>
                <a:latin typeface="Calibri" pitchFamily="34" charset="0"/>
              </a:rPr>
              <a:t>ALLONTANARSI </a:t>
            </a:r>
            <a:r>
              <a:rPr lang="it-IT" sz="2000" b="1" i="1" dirty="0">
                <a:solidFill>
                  <a:srgbClr val="FF33CC"/>
                </a:solidFill>
                <a:latin typeface="Calibri" pitchFamily="34" charset="0"/>
              </a:rPr>
              <a:t>DALLE FINESTRE (POTREBBERO ROMPERSI E  </a:t>
            </a:r>
            <a:r>
              <a:rPr lang="it-IT" sz="2000" b="1" i="1" dirty="0" smtClean="0">
                <a:solidFill>
                  <a:srgbClr val="FF33CC"/>
                </a:solidFill>
                <a:latin typeface="Calibri" pitchFamily="34" charset="0"/>
              </a:rPr>
              <a:t>PROIETTARE </a:t>
            </a:r>
            <a:r>
              <a:rPr lang="it-IT" sz="2000" b="1" i="1" dirty="0">
                <a:solidFill>
                  <a:srgbClr val="FF33CC"/>
                </a:solidFill>
                <a:latin typeface="Calibri" pitchFamily="34" charset="0"/>
              </a:rPr>
              <a:t>FRAMMENTI PERICOLOSI)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i="1" dirty="0" smtClean="0">
                <a:solidFill>
                  <a:srgbClr val="008000"/>
                </a:solidFill>
                <a:latin typeface="Calibri" pitchFamily="34" charset="0"/>
              </a:rPr>
              <a:t>ATTENDERE </a:t>
            </a:r>
            <a:r>
              <a:rPr lang="it-IT" sz="2000" b="1" i="1" dirty="0">
                <a:solidFill>
                  <a:srgbClr val="008000"/>
                </a:solidFill>
                <a:latin typeface="Calibri" pitchFamily="34" charset="0"/>
              </a:rPr>
              <a:t>LA FINE DELLA SCOSSA E ALLONTANARSI </a:t>
            </a:r>
            <a:r>
              <a:rPr lang="it-IT" sz="2000" b="1" i="1" dirty="0" smtClean="0">
                <a:solidFill>
                  <a:srgbClr val="008000"/>
                </a:solidFill>
                <a:latin typeface="Calibri" pitchFamily="34" charset="0"/>
              </a:rPr>
              <a:t>DALL’EDIFICIO METTENDOSI </a:t>
            </a:r>
            <a:r>
              <a:rPr lang="it-IT" sz="2000" b="1" i="1" dirty="0">
                <a:solidFill>
                  <a:srgbClr val="008000"/>
                </a:solidFill>
                <a:latin typeface="Calibri" pitchFamily="34" charset="0"/>
              </a:rPr>
              <a:t>IN SICUREZZA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i="1" dirty="0" smtClean="0">
                <a:solidFill>
                  <a:srgbClr val="CC3300"/>
                </a:solidFill>
                <a:latin typeface="Calibri" pitchFamily="34" charset="0"/>
              </a:rPr>
              <a:t>NON </a:t>
            </a:r>
            <a:r>
              <a:rPr lang="it-IT" sz="2000" b="1" i="1" dirty="0">
                <a:solidFill>
                  <a:srgbClr val="CC3300"/>
                </a:solidFill>
                <a:latin typeface="Calibri" pitchFamily="34" charset="0"/>
              </a:rPr>
              <a:t>CAMMINARE A PIEDI NUDI PER LE STRADE</a:t>
            </a:r>
          </a:p>
        </p:txBody>
      </p:sp>
      <p:sp>
        <p:nvSpPr>
          <p:cNvPr id="46082" name="Text Box 3"/>
          <p:cNvSpPr txBox="1">
            <a:spLocks noChangeArrowheads="1"/>
          </p:cNvSpPr>
          <p:nvPr/>
        </p:nvSpPr>
        <p:spPr bwMode="auto">
          <a:xfrm>
            <a:off x="179512" y="404813"/>
            <a:ext cx="64087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>
                <a:solidFill>
                  <a:srgbClr val="FF3300"/>
                </a:solidFill>
                <a:latin typeface="Comic Sans MS" pitchFamily="66" charset="0"/>
              </a:rPr>
              <a:t>Tipo di emergenza e norme comportamentali</a:t>
            </a:r>
          </a:p>
        </p:txBody>
      </p:sp>
      <p:pic>
        <p:nvPicPr>
          <p:cNvPr id="46083" name="Picture 4" descr="terr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" y="5452337"/>
            <a:ext cx="1857375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5" descr="ter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2010" y="5513456"/>
            <a:ext cx="149701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6" descr="terr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8335" y="5457100"/>
            <a:ext cx="1655763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ttore 1 7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8" descr="t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2538" y="3501008"/>
            <a:ext cx="1143000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5" name="Rectangle 4"/>
          <p:cNvSpPr>
            <a:spLocks noChangeArrowheads="1"/>
          </p:cNvSpPr>
          <p:nvPr/>
        </p:nvSpPr>
        <p:spPr bwMode="auto">
          <a:xfrm>
            <a:off x="395536" y="188640"/>
            <a:ext cx="5040312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dirty="0">
                <a:solidFill>
                  <a:srgbClr val="FF3300"/>
                </a:solidFill>
                <a:latin typeface="Comic Sans MS" pitchFamily="66" charset="0"/>
              </a:rPr>
              <a:t>Emergenza infortunio</a:t>
            </a:r>
          </a:p>
          <a:p>
            <a:endParaRPr lang="it-IT" sz="2000" b="1" dirty="0">
              <a:solidFill>
                <a:srgbClr val="FF3300"/>
              </a:solidFill>
              <a:latin typeface="Comic Sans MS" pitchFamily="66" charset="0"/>
            </a:endParaRPr>
          </a:p>
          <a:p>
            <a:r>
              <a:rPr lang="it-IT" sz="1600" dirty="0">
                <a:solidFill>
                  <a:schemeClr val="hlink"/>
                </a:solidFill>
              </a:rPr>
              <a:t>Le emergenze più ricorrenti possono essere:</a:t>
            </a:r>
          </a:p>
          <a:p>
            <a:r>
              <a:rPr lang="it-IT" sz="1600" dirty="0"/>
              <a:t>1</a:t>
            </a:r>
            <a:r>
              <a:rPr lang="it-IT" sz="1600" b="1" dirty="0"/>
              <a:t>) la folgorazione</a:t>
            </a:r>
          </a:p>
          <a:p>
            <a:r>
              <a:rPr lang="it-IT" sz="1600" b="1" dirty="0"/>
              <a:t>2) le ferite</a:t>
            </a:r>
          </a:p>
          <a:p>
            <a:r>
              <a:rPr lang="it-IT" sz="1600" b="1" dirty="0"/>
              <a:t>3) l’emorragia</a:t>
            </a:r>
          </a:p>
          <a:p>
            <a:r>
              <a:rPr lang="it-IT" sz="1600" b="1" dirty="0"/>
              <a:t>4) la frattura</a:t>
            </a:r>
          </a:p>
          <a:p>
            <a:r>
              <a:rPr lang="it-IT" sz="1600" b="1" dirty="0"/>
              <a:t>5) l’ustione</a:t>
            </a:r>
          </a:p>
          <a:p>
            <a:r>
              <a:rPr lang="it-IT" sz="1600" b="1" dirty="0"/>
              <a:t>6) l’incidente stradale</a:t>
            </a:r>
          </a:p>
          <a:p>
            <a:r>
              <a:rPr lang="it-IT" sz="1600" b="1" dirty="0"/>
              <a:t>7) il morso di vipera</a:t>
            </a:r>
          </a:p>
          <a:p>
            <a:r>
              <a:rPr lang="it-IT" sz="1600" b="1" dirty="0"/>
              <a:t>8) le punture di insetti</a:t>
            </a:r>
          </a:p>
          <a:p>
            <a:r>
              <a:rPr lang="it-IT" sz="1600" b="1" dirty="0"/>
              <a:t>9) l’insolazione</a:t>
            </a:r>
          </a:p>
          <a:p>
            <a:endParaRPr lang="it-IT" sz="1600" b="1" dirty="0"/>
          </a:p>
          <a:p>
            <a:pPr algn="ctr"/>
            <a:r>
              <a:rPr lang="it-IT" sz="1600" b="1" i="1" dirty="0">
                <a:solidFill>
                  <a:schemeClr val="hlink"/>
                </a:solidFill>
              </a:rPr>
              <a:t>Comportamento da </a:t>
            </a:r>
            <a:r>
              <a:rPr lang="it-IT" sz="1600" b="1" i="1" dirty="0" smtClean="0">
                <a:solidFill>
                  <a:schemeClr val="hlink"/>
                </a:solidFill>
              </a:rPr>
              <a:t>adottare</a:t>
            </a:r>
          </a:p>
          <a:p>
            <a:pPr algn="ctr"/>
            <a:r>
              <a:rPr lang="it-IT" sz="1600" b="1" i="1" dirty="0" smtClean="0">
                <a:solidFill>
                  <a:schemeClr val="hlink"/>
                </a:solidFill>
              </a:rPr>
              <a:t> </a:t>
            </a:r>
            <a:r>
              <a:rPr lang="it-IT" sz="1600" b="1" i="1" dirty="0">
                <a:solidFill>
                  <a:schemeClr val="hlink"/>
                </a:solidFill>
              </a:rPr>
              <a:t>in caso di infortunio</a:t>
            </a:r>
          </a:p>
          <a:p>
            <a:endParaRPr lang="it-IT" sz="1600" b="1" i="1" dirty="0">
              <a:solidFill>
                <a:schemeClr val="hlink"/>
              </a:solidFill>
            </a:endParaRPr>
          </a:p>
          <a:p>
            <a:r>
              <a:rPr lang="it-IT" sz="1600" b="1" dirty="0">
                <a:solidFill>
                  <a:srgbClr val="FF3300"/>
                </a:solidFill>
              </a:rPr>
              <a:t>              </a:t>
            </a:r>
            <a:r>
              <a:rPr lang="it-IT" sz="1600" b="1" dirty="0" smtClean="0">
                <a:solidFill>
                  <a:srgbClr val="FF3300"/>
                </a:solidFill>
              </a:rPr>
              <a:t> </a:t>
            </a:r>
            <a:r>
              <a:rPr lang="it-IT" sz="2000" b="1" dirty="0">
                <a:solidFill>
                  <a:srgbClr val="FF3300"/>
                </a:solidFill>
              </a:rPr>
              <a:t>CHIAMARE I SOCCORSI</a:t>
            </a:r>
          </a:p>
          <a:p>
            <a:endParaRPr lang="it-IT" sz="2000" b="1" dirty="0">
              <a:solidFill>
                <a:srgbClr val="FF3300"/>
              </a:solidFill>
            </a:endParaRPr>
          </a:p>
        </p:txBody>
      </p:sp>
      <p:sp>
        <p:nvSpPr>
          <p:cNvPr id="47106" name="Rectangle 5"/>
          <p:cNvSpPr>
            <a:spLocks noChangeArrowheads="1"/>
          </p:cNvSpPr>
          <p:nvPr/>
        </p:nvSpPr>
        <p:spPr bwMode="auto">
          <a:xfrm>
            <a:off x="395536" y="4941168"/>
            <a:ext cx="624816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Tx/>
              <a:buChar char="•"/>
            </a:pPr>
            <a:r>
              <a:rPr lang="it-IT" sz="2000" dirty="0">
                <a:solidFill>
                  <a:srgbClr val="000099"/>
                </a:solidFill>
              </a:rPr>
              <a:t> PRIMO ESAME</a:t>
            </a:r>
          </a:p>
          <a:p>
            <a:pPr algn="just"/>
            <a:r>
              <a:rPr lang="it-IT" sz="2000" dirty="0">
                <a:solidFill>
                  <a:srgbClr val="000099"/>
                </a:solidFill>
              </a:rPr>
              <a:t>• PRIMO SOCCORSO</a:t>
            </a:r>
            <a:r>
              <a:rPr lang="it-IT" sz="2000" dirty="0"/>
              <a:t> (solo se addestrati a farlo)</a:t>
            </a:r>
          </a:p>
          <a:p>
            <a:pPr algn="just"/>
            <a:endParaRPr lang="it-IT" sz="2000" dirty="0"/>
          </a:p>
          <a:p>
            <a:pPr algn="ctr"/>
            <a:r>
              <a:rPr lang="it-IT" sz="2000" i="1" dirty="0">
                <a:solidFill>
                  <a:srgbClr val="FF0000"/>
                </a:solidFill>
              </a:rPr>
              <a:t>Verificare se l’infortunato è cosciente, se respira, se il cuore batte.</a:t>
            </a:r>
          </a:p>
        </p:txBody>
      </p:sp>
      <p:sp>
        <p:nvSpPr>
          <p:cNvPr id="47107" name="Rectangle 7"/>
          <p:cNvSpPr>
            <a:spLocks noChangeArrowheads="1"/>
          </p:cNvSpPr>
          <p:nvPr/>
        </p:nvSpPr>
        <p:spPr bwMode="auto">
          <a:xfrm>
            <a:off x="4952924" y="4581128"/>
            <a:ext cx="1504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dirty="0"/>
              <a:t>(Tel. 118)</a:t>
            </a:r>
          </a:p>
        </p:txBody>
      </p:sp>
      <p:pic>
        <p:nvPicPr>
          <p:cNvPr id="47108" name="Picture 7" descr="em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944" y="1196752"/>
            <a:ext cx="23431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ttore 1 7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250825" y="333375"/>
            <a:ext cx="6265391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hlink"/>
                </a:solidFill>
                <a:latin typeface="Comic Sans MS" pitchFamily="66" charset="0"/>
              </a:rPr>
              <a:t>Primo</a:t>
            </a:r>
            <a:r>
              <a:rPr lang="it-IT" sz="3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it-IT" sz="3200" b="1" dirty="0">
                <a:solidFill>
                  <a:schemeClr val="hlink"/>
                </a:solidFill>
                <a:latin typeface="Comic Sans MS" pitchFamily="66" charset="0"/>
              </a:rPr>
              <a:t>esame</a:t>
            </a:r>
          </a:p>
          <a:p>
            <a:endParaRPr lang="it-IT" sz="2000" b="1" dirty="0">
              <a:solidFill>
                <a:schemeClr val="hlink"/>
              </a:solidFill>
              <a:latin typeface="Comic Sans MS" pitchFamily="66" charset="0"/>
            </a:endParaRPr>
          </a:p>
          <a:p>
            <a:pPr algn="just"/>
            <a:r>
              <a:rPr lang="it-IT" sz="1800" dirty="0"/>
              <a:t>Se cosciente, il paziente indica dove sente dolore o, se non riesce a parlare, </a:t>
            </a:r>
            <a:r>
              <a:rPr lang="it-IT" sz="1800" dirty="0" smtClean="0"/>
              <a:t>lo indica </a:t>
            </a:r>
            <a:r>
              <a:rPr lang="it-IT" sz="1800" dirty="0"/>
              <a:t>con la mano. </a:t>
            </a:r>
            <a:endParaRPr lang="it-IT" sz="1800" dirty="0" smtClean="0"/>
          </a:p>
          <a:p>
            <a:pPr algn="just"/>
            <a:r>
              <a:rPr lang="it-IT" sz="1800" dirty="0" smtClean="0"/>
              <a:t>Se </a:t>
            </a:r>
            <a:r>
              <a:rPr lang="it-IT" sz="1800" dirty="0"/>
              <a:t>non risponde, va considerato lo stato di shock. </a:t>
            </a:r>
          </a:p>
          <a:p>
            <a:pPr algn="just"/>
            <a:r>
              <a:rPr lang="it-IT" sz="1800" dirty="0"/>
              <a:t>Dal sollevarsi del petto o appoggiando leggermente una mano sul torace ci si accerta che il paziente respira. </a:t>
            </a:r>
            <a:endParaRPr lang="it-IT" sz="1800" dirty="0" smtClean="0"/>
          </a:p>
          <a:p>
            <a:pPr algn="just"/>
            <a:r>
              <a:rPr lang="it-IT" sz="1800" dirty="0" smtClean="0"/>
              <a:t>Per </a:t>
            </a:r>
            <a:r>
              <a:rPr lang="it-IT" sz="1800" dirty="0"/>
              <a:t>verificare le pulsazioni del cuore si può prendere in esame il polso, la carotide al collo o l’arteria femorale all’inguine</a:t>
            </a:r>
            <a:r>
              <a:rPr lang="it-IT" sz="1800" dirty="0" smtClean="0"/>
              <a:t>.</a:t>
            </a:r>
            <a:endParaRPr lang="it-IT" sz="1800" b="1" dirty="0">
              <a:solidFill>
                <a:schemeClr val="hlink"/>
              </a:solidFill>
              <a:latin typeface="Comic Sans MS" pitchFamily="66" charset="0"/>
            </a:endParaRPr>
          </a:p>
        </p:txBody>
      </p:sp>
      <p:cxnSp>
        <p:nvCxnSpPr>
          <p:cNvPr id="5" name="Connettore 1 4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2.bp.blogspot.com/-_8U9qjwjodE/TkW7Q44a8pI/AAAAAAAAcnk/kN3R69ebBbk/s1600/pai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140968"/>
            <a:ext cx="3838524" cy="327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250825" y="333375"/>
            <a:ext cx="6265391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chemeClr val="hlink"/>
                </a:solidFill>
                <a:latin typeface="Comic Sans MS" pitchFamily="66" charset="0"/>
              </a:rPr>
              <a:t>Primo </a:t>
            </a:r>
            <a:r>
              <a:rPr lang="it-IT" sz="3200" b="1" dirty="0">
                <a:solidFill>
                  <a:schemeClr val="hlink"/>
                </a:solidFill>
                <a:latin typeface="Comic Sans MS" pitchFamily="66" charset="0"/>
              </a:rPr>
              <a:t>soccorso</a:t>
            </a:r>
          </a:p>
          <a:p>
            <a:endParaRPr lang="it-IT" sz="2000" b="1" dirty="0">
              <a:solidFill>
                <a:schemeClr val="hlink"/>
              </a:solidFill>
              <a:latin typeface="Comic Sans MS" pitchFamily="66" charset="0"/>
            </a:endParaRPr>
          </a:p>
          <a:p>
            <a:pPr algn="just"/>
            <a:r>
              <a:rPr lang="it-IT" sz="1800" dirty="0"/>
              <a:t>Per primo soccorso si intende l’aiuto che si dà immediatamente ai feriti o a </a:t>
            </a:r>
            <a:r>
              <a:rPr lang="it-IT" sz="1800" dirty="0" smtClean="0"/>
              <a:t>chi si </a:t>
            </a:r>
            <a:r>
              <a:rPr lang="it-IT" sz="1800" dirty="0"/>
              <a:t>sente improvvisamente male prima che intervenga un esperto (medico o infermiere).</a:t>
            </a:r>
          </a:p>
          <a:p>
            <a:pPr algn="just"/>
            <a:endParaRPr lang="it-IT" sz="1800" dirty="0"/>
          </a:p>
          <a:p>
            <a:pPr algn="just"/>
            <a:r>
              <a:rPr lang="it-IT" sz="1800" dirty="0"/>
              <a:t>Lo scopo del primo soccorso è:</a:t>
            </a:r>
          </a:p>
          <a:p>
            <a:pPr algn="just"/>
            <a:r>
              <a:rPr lang="it-IT" sz="1800" dirty="0"/>
              <a:t>• Salvare la vita.</a:t>
            </a:r>
          </a:p>
          <a:p>
            <a:pPr algn="just"/>
            <a:r>
              <a:rPr lang="it-IT" sz="1800" dirty="0"/>
              <a:t>• Prevenire il peggioramento delle ferite o dei malori.</a:t>
            </a:r>
          </a:p>
          <a:p>
            <a:pPr algn="just"/>
            <a:r>
              <a:rPr lang="it-IT" sz="1800" dirty="0"/>
              <a:t>• Aiutare la ripresa del paziente.</a:t>
            </a:r>
          </a:p>
          <a:p>
            <a:pPr algn="just"/>
            <a:endParaRPr lang="it-IT" sz="1800" dirty="0"/>
          </a:p>
          <a:p>
            <a:pPr algn="ctr"/>
            <a:r>
              <a:rPr lang="it-IT" sz="1800" b="1" dirty="0">
                <a:solidFill>
                  <a:srgbClr val="FF3300"/>
                </a:solidFill>
              </a:rPr>
              <a:t>Poiché il soccorritore in questa fase deve sostituirsi al medico, egli deve</a:t>
            </a:r>
          </a:p>
          <a:p>
            <a:pPr algn="ctr"/>
            <a:r>
              <a:rPr lang="it-IT" sz="1800" b="1" dirty="0">
                <a:solidFill>
                  <a:srgbClr val="FF3300"/>
                </a:solidFill>
              </a:rPr>
              <a:t>essere addestrato a farlo e conoscere i movimenti da eseguire.</a:t>
            </a:r>
          </a:p>
        </p:txBody>
      </p:sp>
      <p:pic>
        <p:nvPicPr>
          <p:cNvPr id="48130" name="Picture 3" descr="soc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538" y="5143926"/>
            <a:ext cx="1223963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1 4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55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5" descr="p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2048" y="5301208"/>
            <a:ext cx="1295400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3" name="Rectangle 2"/>
          <p:cNvSpPr>
            <a:spLocks noChangeArrowheads="1"/>
          </p:cNvSpPr>
          <p:nvPr/>
        </p:nvSpPr>
        <p:spPr bwMode="auto">
          <a:xfrm>
            <a:off x="395288" y="260350"/>
            <a:ext cx="604892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hlink"/>
                </a:solidFill>
              </a:rPr>
              <a:t>In presenza di un infortunato grave bisogna accertare nell’ordine:</a:t>
            </a:r>
          </a:p>
          <a:p>
            <a:r>
              <a:rPr lang="it-IT" sz="2400" dirty="0"/>
              <a:t>• Se respira.</a:t>
            </a:r>
          </a:p>
          <a:p>
            <a:r>
              <a:rPr lang="it-IT" sz="2400" dirty="0"/>
              <a:t>• Se perde sangue.</a:t>
            </a:r>
          </a:p>
          <a:p>
            <a:r>
              <a:rPr lang="it-IT" sz="2400" dirty="0"/>
              <a:t>• Se è sotto shock.</a:t>
            </a:r>
          </a:p>
          <a:p>
            <a:endParaRPr lang="it-IT" sz="2400" dirty="0"/>
          </a:p>
          <a:p>
            <a:r>
              <a:rPr lang="it-IT" sz="2400" b="1" dirty="0">
                <a:solidFill>
                  <a:schemeClr val="hlink"/>
                </a:solidFill>
              </a:rPr>
              <a:t>A seconda dell’esigenza:</a:t>
            </a:r>
          </a:p>
          <a:p>
            <a:r>
              <a:rPr lang="it-IT" sz="2400" dirty="0"/>
              <a:t>• Aiutare la respirazione.</a:t>
            </a:r>
          </a:p>
          <a:p>
            <a:r>
              <a:rPr lang="it-IT" sz="2400" dirty="0"/>
              <a:t>• Arrestare l’emorragia.</a:t>
            </a:r>
          </a:p>
          <a:p>
            <a:r>
              <a:rPr lang="it-IT" sz="2400" dirty="0"/>
              <a:t>• Prevenire lo shock</a:t>
            </a:r>
            <a:r>
              <a:rPr lang="it-IT" sz="2400" dirty="0" smtClean="0"/>
              <a:t>.</a:t>
            </a:r>
            <a:endParaRPr lang="it-IT" sz="2400" b="1" dirty="0"/>
          </a:p>
        </p:txBody>
      </p:sp>
      <p:sp>
        <p:nvSpPr>
          <p:cNvPr id="49154" name="Rectangle 4"/>
          <p:cNvSpPr>
            <a:spLocks noChangeArrowheads="1"/>
          </p:cNvSpPr>
          <p:nvPr/>
        </p:nvSpPr>
        <p:spPr bwMode="auto">
          <a:xfrm>
            <a:off x="259822" y="4077072"/>
            <a:ext cx="6319852" cy="243143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800" b="1" dirty="0" smtClean="0"/>
              <a:t>    </a:t>
            </a:r>
          </a:p>
          <a:p>
            <a:pPr algn="ctr"/>
            <a:r>
              <a:rPr lang="it-IT" sz="2400" b="1" dirty="0" smtClean="0"/>
              <a:t> </a:t>
            </a:r>
            <a:r>
              <a:rPr lang="it-IT" sz="2400" b="1" dirty="0">
                <a:solidFill>
                  <a:srgbClr val="FF3300"/>
                </a:solidFill>
              </a:rPr>
              <a:t>In attesa dei soccorsi non rimuovere</a:t>
            </a:r>
          </a:p>
          <a:p>
            <a:pPr algn="ctr"/>
            <a:r>
              <a:rPr lang="it-IT" sz="2400" b="1" dirty="0">
                <a:solidFill>
                  <a:srgbClr val="FF3300"/>
                </a:solidFill>
              </a:rPr>
              <a:t>l’infortunato a meno che non sia</a:t>
            </a:r>
          </a:p>
          <a:p>
            <a:pPr algn="ctr"/>
            <a:r>
              <a:rPr lang="it-IT" sz="2400" b="1" dirty="0">
                <a:solidFill>
                  <a:srgbClr val="FF3300"/>
                </a:solidFill>
              </a:rPr>
              <a:t>strettamente necessario</a:t>
            </a:r>
            <a:r>
              <a:rPr lang="it-IT" sz="2400" b="1" dirty="0" smtClean="0">
                <a:solidFill>
                  <a:srgbClr val="FF3300"/>
                </a:solidFill>
              </a:rPr>
              <a:t>.</a:t>
            </a:r>
          </a:p>
          <a:p>
            <a:pPr algn="ctr"/>
            <a:endParaRPr lang="it-IT" sz="2400" b="1" dirty="0" smtClean="0">
              <a:solidFill>
                <a:srgbClr val="FF3300"/>
              </a:solidFill>
            </a:endParaRPr>
          </a:p>
          <a:p>
            <a:pPr algn="ctr"/>
            <a:endParaRPr lang="it-IT" sz="2400" b="1" dirty="0">
              <a:solidFill>
                <a:srgbClr val="FF3300"/>
              </a:solidFill>
            </a:endParaRPr>
          </a:p>
          <a:p>
            <a:pPr algn="ctr"/>
            <a:endParaRPr lang="it-IT" sz="2400" b="1" dirty="0"/>
          </a:p>
        </p:txBody>
      </p:sp>
      <p:pic>
        <p:nvPicPr>
          <p:cNvPr id="49156" name="Picture 6" descr="emor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7077" y="1555998"/>
            <a:ext cx="1096963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ttore 1 6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ChangeArrowheads="1"/>
          </p:cNvSpPr>
          <p:nvPr/>
        </p:nvSpPr>
        <p:spPr bwMode="auto">
          <a:xfrm>
            <a:off x="323850" y="620713"/>
            <a:ext cx="5904334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FF3300"/>
                </a:solidFill>
                <a:latin typeface="Comic Sans MS" pitchFamily="66" charset="0"/>
              </a:rPr>
              <a:t>COSA FARE IN CASO DI</a:t>
            </a:r>
          </a:p>
          <a:p>
            <a:endParaRPr lang="it-IT" sz="2000" b="1" dirty="0">
              <a:solidFill>
                <a:srgbClr val="FF3300"/>
              </a:solidFill>
              <a:latin typeface="Comic Sans MS" pitchFamily="66" charset="0"/>
            </a:endParaRPr>
          </a:p>
          <a:p>
            <a:pPr marL="457200" indent="-457200">
              <a:buAutoNum type="arabicParenR"/>
            </a:pPr>
            <a:r>
              <a:rPr lang="it-IT" sz="2000" b="1" dirty="0" smtClean="0">
                <a:solidFill>
                  <a:schemeClr val="hlink"/>
                </a:solidFill>
              </a:rPr>
              <a:t>Folgorazione</a:t>
            </a:r>
          </a:p>
          <a:p>
            <a:endParaRPr lang="it-IT" sz="2000" b="1" dirty="0">
              <a:solidFill>
                <a:schemeClr val="hlink"/>
              </a:solidFill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Staccare </a:t>
            </a:r>
            <a:r>
              <a:rPr lang="it-IT" sz="1800" dirty="0"/>
              <a:t>immediatamente l’interruttore generale.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Chiamare </a:t>
            </a:r>
            <a:r>
              <a:rPr lang="it-IT" sz="1800" dirty="0"/>
              <a:t>i soccorsi (</a:t>
            </a:r>
            <a:r>
              <a:rPr lang="it-IT" sz="1800" b="1" dirty="0"/>
              <a:t>tel. 118</a:t>
            </a:r>
            <a:r>
              <a:rPr lang="it-IT" sz="1800" dirty="0"/>
              <a:t>).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Non </a:t>
            </a:r>
            <a:r>
              <a:rPr lang="it-IT" sz="1800" dirty="0"/>
              <a:t>toccare mai con le mani l’infortunato se è ancora in contatto con la </a:t>
            </a:r>
            <a:r>
              <a:rPr lang="it-IT" sz="1800" dirty="0" smtClean="0"/>
              <a:t>fonte di </a:t>
            </a:r>
            <a:r>
              <a:rPr lang="it-IT" sz="1800" dirty="0"/>
              <a:t>energia.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Controllare </a:t>
            </a:r>
            <a:r>
              <a:rPr lang="it-IT" sz="1800" dirty="0"/>
              <a:t>la respirazione, se necessario praticare la respirazione bocca </a:t>
            </a:r>
            <a:r>
              <a:rPr lang="it-IT" sz="1800" dirty="0" smtClean="0"/>
              <a:t>a </a:t>
            </a:r>
            <a:r>
              <a:rPr lang="it-IT" sz="1800" dirty="0"/>
              <a:t>bocca</a:t>
            </a:r>
            <a:r>
              <a:rPr lang="it-IT" sz="1800" dirty="0" smtClean="0"/>
              <a:t>.</a:t>
            </a:r>
            <a:endParaRPr lang="it-IT" sz="1800" dirty="0"/>
          </a:p>
        </p:txBody>
      </p:sp>
      <p:pic>
        <p:nvPicPr>
          <p:cNvPr id="50178" name="Picture 3" descr="fol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3337" y="4365104"/>
            <a:ext cx="2225359" cy="189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ttangolo 3"/>
          <p:cNvSpPr>
            <a:spLocks noChangeArrowheads="1"/>
          </p:cNvSpPr>
          <p:nvPr/>
        </p:nvSpPr>
        <p:spPr bwMode="auto">
          <a:xfrm>
            <a:off x="107504" y="1916832"/>
            <a:ext cx="6336703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sz="1800" b="1" dirty="0">
                <a:solidFill>
                  <a:schemeClr val="hlink"/>
                </a:solidFill>
                <a:latin typeface="Calibri" pitchFamily="34" charset="0"/>
              </a:rPr>
              <a:t>La cultura della sicurezza, come concetto trasversale a tutti i settori di vita e lavoro, deve diventare patrimonio di tutti i cittadini.</a:t>
            </a:r>
          </a:p>
          <a:p>
            <a:pPr algn="just"/>
            <a:endParaRPr lang="it-IT" sz="1800" b="1" dirty="0" smtClean="0">
              <a:solidFill>
                <a:schemeClr val="hlink"/>
              </a:solidFill>
              <a:latin typeface="Calibri" pitchFamily="34" charset="0"/>
            </a:endParaRPr>
          </a:p>
          <a:p>
            <a:pPr algn="just"/>
            <a:endParaRPr lang="it-IT" sz="1800" b="1" dirty="0">
              <a:solidFill>
                <a:schemeClr val="hlink"/>
              </a:solidFill>
              <a:latin typeface="Calibri" pitchFamily="34" charset="0"/>
            </a:endParaRPr>
          </a:p>
          <a:p>
            <a:pPr algn="just"/>
            <a:r>
              <a:rPr lang="it-IT" sz="1800" b="1" dirty="0">
                <a:solidFill>
                  <a:srgbClr val="009900"/>
                </a:solidFill>
                <a:latin typeface="Calibri" pitchFamily="34" charset="0"/>
              </a:rPr>
              <a:t>La scuola, agenzia formativa per </a:t>
            </a:r>
            <a:r>
              <a:rPr lang="it-IT" sz="1800" b="1" dirty="0" smtClean="0">
                <a:solidFill>
                  <a:srgbClr val="009900"/>
                </a:solidFill>
                <a:latin typeface="Calibri" pitchFamily="34" charset="0"/>
              </a:rPr>
              <a:t>eccellenza, deve </a:t>
            </a:r>
            <a:r>
              <a:rPr lang="it-IT" sz="1800" b="1" dirty="0">
                <a:solidFill>
                  <a:srgbClr val="009900"/>
                </a:solidFill>
                <a:latin typeface="Calibri" pitchFamily="34" charset="0"/>
              </a:rPr>
              <a:t>quindi promuovere la cultura della sicurezza e della prevenzione, la diffusione di buone prassi lavorative e di comportamenti sicuri sul luogo di vita e di lavoro</a:t>
            </a:r>
            <a:r>
              <a:rPr lang="it-IT" sz="1800" b="1" dirty="0" smtClean="0">
                <a:solidFill>
                  <a:srgbClr val="009900"/>
                </a:solidFill>
                <a:latin typeface="Calibri" pitchFamily="34" charset="0"/>
              </a:rPr>
              <a:t>.</a:t>
            </a:r>
            <a:endParaRPr lang="it-IT" sz="1800" b="1" dirty="0">
              <a:solidFill>
                <a:srgbClr val="009900"/>
              </a:solidFill>
              <a:latin typeface="Calibri" pitchFamily="34" charset="0"/>
            </a:endParaRPr>
          </a:p>
        </p:txBody>
      </p:sp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3708449" y="981075"/>
            <a:ext cx="1871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 dirty="0">
                <a:solidFill>
                  <a:srgbClr val="FF3300"/>
                </a:solidFill>
                <a:latin typeface="Comic Sans MS" pitchFamily="66" charset="0"/>
              </a:rPr>
              <a:t>PREMESSA</a:t>
            </a:r>
          </a:p>
        </p:txBody>
      </p:sp>
      <p:pic>
        <p:nvPicPr>
          <p:cNvPr id="15363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3968" y="4368687"/>
            <a:ext cx="2015604" cy="2012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ttore 1 6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179512" y="5040566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800" b="1" dirty="0" smtClean="0">
                <a:solidFill>
                  <a:srgbClr val="009900"/>
                </a:solidFill>
                <a:latin typeface="Calibri" pitchFamily="34" charset="0"/>
              </a:rPr>
              <a:t>Il </a:t>
            </a:r>
            <a:r>
              <a:rPr lang="it-IT" sz="1800" b="1" dirty="0">
                <a:solidFill>
                  <a:srgbClr val="009900"/>
                </a:solidFill>
                <a:latin typeface="Calibri" pitchFamily="34" charset="0"/>
              </a:rPr>
              <a:t>D. </a:t>
            </a:r>
            <a:r>
              <a:rPr lang="it-IT" sz="1800" b="1" dirty="0" err="1">
                <a:solidFill>
                  <a:srgbClr val="009900"/>
                </a:solidFill>
                <a:latin typeface="Calibri" pitchFamily="34" charset="0"/>
              </a:rPr>
              <a:t>Lgs</a:t>
            </a:r>
            <a:r>
              <a:rPr lang="it-IT" sz="1800" b="1" dirty="0">
                <a:solidFill>
                  <a:srgbClr val="009900"/>
                </a:solidFill>
                <a:latin typeface="Calibri" pitchFamily="34" charset="0"/>
              </a:rPr>
              <a:t> 81/2008, (art. 11), invita le scuole ad inserire percorsi formativi interdisciplinari in materia di sicurezza.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ChangeArrowheads="1"/>
          </p:cNvSpPr>
          <p:nvPr/>
        </p:nvSpPr>
        <p:spPr bwMode="auto">
          <a:xfrm>
            <a:off x="323850" y="620713"/>
            <a:ext cx="603410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chemeClr val="hlink"/>
                </a:solidFill>
              </a:rPr>
              <a:t>2</a:t>
            </a:r>
            <a:r>
              <a:rPr lang="it-IT" sz="2000" b="1" dirty="0">
                <a:solidFill>
                  <a:schemeClr val="hlink"/>
                </a:solidFill>
              </a:rPr>
              <a:t>) </a:t>
            </a:r>
            <a:r>
              <a:rPr lang="it-IT" sz="2000" b="1" dirty="0" smtClean="0">
                <a:solidFill>
                  <a:schemeClr val="hlink"/>
                </a:solidFill>
              </a:rPr>
              <a:t>Ferite</a:t>
            </a:r>
          </a:p>
          <a:p>
            <a:endParaRPr lang="it-IT" sz="2000" b="1" dirty="0">
              <a:solidFill>
                <a:schemeClr val="hlink"/>
              </a:solidFill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Lavarsi </a:t>
            </a:r>
            <a:r>
              <a:rPr lang="it-IT" sz="1800" dirty="0"/>
              <a:t>accuratamente le mani prima di medicare una ferita.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Pulire </a:t>
            </a:r>
            <a:r>
              <a:rPr lang="it-IT" sz="1800" dirty="0"/>
              <a:t>la pelle con garza sterile, acqua corrente e sapone, procedendo </a:t>
            </a:r>
            <a:r>
              <a:rPr lang="it-IT" sz="1800" dirty="0" smtClean="0"/>
              <a:t>sempre dalla </a:t>
            </a:r>
            <a:r>
              <a:rPr lang="it-IT" sz="1800" dirty="0"/>
              <a:t>ferita verso l’esterno.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/>
              <a:t> Lavare più volte la ferita con acqua e sapone, usando garza sterile </a:t>
            </a:r>
            <a:r>
              <a:rPr lang="it-IT" sz="1800" dirty="0" smtClean="0"/>
              <a:t>e rinnovandola frequentemente.                                 </a:t>
            </a:r>
            <a:endParaRPr lang="it-IT" sz="1800" dirty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Disinfettare </a:t>
            </a:r>
            <a:r>
              <a:rPr lang="it-IT" sz="1800" dirty="0"/>
              <a:t>con comune disinfettante.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Coprire </a:t>
            </a:r>
            <a:r>
              <a:rPr lang="it-IT" sz="1800" dirty="0"/>
              <a:t>la ferita con garza sterile, fissandola con cerotto o con una benda.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Ricordarsi </a:t>
            </a:r>
            <a:r>
              <a:rPr lang="it-IT" sz="1800" dirty="0"/>
              <a:t>che in ogni ferita si annida il pericolo di tetano: se il ferito non </a:t>
            </a:r>
            <a:r>
              <a:rPr lang="it-IT" sz="1800" dirty="0" smtClean="0"/>
              <a:t>è vaccinato </a:t>
            </a:r>
            <a:r>
              <a:rPr lang="it-IT" sz="1800" dirty="0"/>
              <a:t>contro il tetano o lo è stato da molto tempo (oltre 7 anni) </a:t>
            </a:r>
            <a:r>
              <a:rPr lang="it-IT" sz="1800" dirty="0" smtClean="0"/>
              <a:t>deve recarsi </a:t>
            </a:r>
            <a:r>
              <a:rPr lang="it-IT" sz="1800" dirty="0"/>
              <a:t>dal medico per la profilassi antitetanica.</a:t>
            </a:r>
            <a:endParaRPr lang="it-IT" sz="1800" b="1" dirty="0"/>
          </a:p>
        </p:txBody>
      </p:sp>
      <p:pic>
        <p:nvPicPr>
          <p:cNvPr id="50179" name="Picture 4" descr="feri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3928" y="4922344"/>
            <a:ext cx="2099739" cy="1550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678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ChangeArrowheads="1"/>
          </p:cNvSpPr>
          <p:nvPr/>
        </p:nvSpPr>
        <p:spPr bwMode="auto">
          <a:xfrm>
            <a:off x="395537" y="620713"/>
            <a:ext cx="5869925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hlink"/>
                </a:solidFill>
              </a:rPr>
              <a:t>3) </a:t>
            </a:r>
            <a:r>
              <a:rPr lang="it-IT" sz="2000" b="1" dirty="0" smtClean="0">
                <a:solidFill>
                  <a:schemeClr val="hlink"/>
                </a:solidFill>
              </a:rPr>
              <a:t>Emorragia</a:t>
            </a:r>
          </a:p>
          <a:p>
            <a:endParaRPr lang="it-IT" sz="2000" b="1" dirty="0">
              <a:solidFill>
                <a:schemeClr val="hlink"/>
              </a:solidFill>
            </a:endParaRPr>
          </a:p>
          <a:p>
            <a:pPr algn="ctr"/>
            <a:r>
              <a:rPr lang="it-IT" sz="1800" i="1" dirty="0">
                <a:solidFill>
                  <a:srgbClr val="FF0000"/>
                </a:solidFill>
              </a:rPr>
              <a:t>L’emorragia è la perdita abbondante di sangue</a:t>
            </a:r>
            <a:r>
              <a:rPr lang="it-IT" sz="1800" i="1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endParaRPr lang="it-IT" sz="1800" dirty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Chiamare </a:t>
            </a:r>
            <a:r>
              <a:rPr lang="it-IT" sz="1800" dirty="0"/>
              <a:t>i soccorsi (</a:t>
            </a:r>
            <a:r>
              <a:rPr lang="it-IT" sz="1800" b="1" dirty="0"/>
              <a:t>tel. 118</a:t>
            </a:r>
            <a:r>
              <a:rPr lang="it-IT" sz="1800" dirty="0"/>
              <a:t>).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Calmare </a:t>
            </a:r>
            <a:r>
              <a:rPr lang="it-IT" sz="1800" dirty="0"/>
              <a:t>l’infortunato, </a:t>
            </a:r>
            <a:r>
              <a:rPr lang="it-IT" sz="1800" dirty="0" smtClean="0"/>
              <a:t>poiché </a:t>
            </a:r>
            <a:r>
              <a:rPr lang="it-IT" sz="1800" dirty="0"/>
              <a:t>la perdita abbondante di sangue </a:t>
            </a:r>
            <a:r>
              <a:rPr lang="it-IT" sz="1800" dirty="0" smtClean="0"/>
              <a:t>provoca </a:t>
            </a:r>
            <a:r>
              <a:rPr lang="it-IT" sz="1800" dirty="0"/>
              <a:t>shock.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Adagiare </a:t>
            </a:r>
            <a:r>
              <a:rPr lang="it-IT" sz="1800" dirty="0"/>
              <a:t>l’infortunato in modo che la ferita sia più in alto del cuore.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Effettuare </a:t>
            </a:r>
            <a:r>
              <a:rPr lang="it-IT" sz="1800" dirty="0"/>
              <a:t>una compressione manuale direttamente sulla ferita.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Fasciare </a:t>
            </a:r>
            <a:r>
              <a:rPr lang="it-IT" sz="1800" dirty="0"/>
              <a:t>la ferita senza stringere troppo. </a:t>
            </a:r>
          </a:p>
        </p:txBody>
      </p:sp>
      <p:pic>
        <p:nvPicPr>
          <p:cNvPr id="51203" name="Picture 4" descr="emor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784" y="4365104"/>
            <a:ext cx="1405430" cy="200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ChangeArrowheads="1"/>
          </p:cNvSpPr>
          <p:nvPr/>
        </p:nvSpPr>
        <p:spPr bwMode="auto">
          <a:xfrm>
            <a:off x="395537" y="620713"/>
            <a:ext cx="612068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chemeClr val="hlink"/>
                </a:solidFill>
              </a:rPr>
              <a:t>4</a:t>
            </a:r>
            <a:r>
              <a:rPr lang="it-IT" sz="2000" b="1" dirty="0">
                <a:solidFill>
                  <a:schemeClr val="hlink"/>
                </a:solidFill>
              </a:rPr>
              <a:t>) </a:t>
            </a:r>
            <a:r>
              <a:rPr lang="it-IT" sz="2000" b="1" dirty="0" smtClean="0">
                <a:solidFill>
                  <a:schemeClr val="hlink"/>
                </a:solidFill>
              </a:rPr>
              <a:t>Frattura</a:t>
            </a:r>
          </a:p>
          <a:p>
            <a:endParaRPr lang="it-IT" sz="2000" b="1" dirty="0">
              <a:solidFill>
                <a:schemeClr val="hlink"/>
              </a:solidFill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Chiamare </a:t>
            </a:r>
            <a:r>
              <a:rPr lang="it-IT" sz="1800" dirty="0"/>
              <a:t>i soccorsi (</a:t>
            </a:r>
            <a:r>
              <a:rPr lang="it-IT" sz="1800" b="1" dirty="0"/>
              <a:t>tel. 118</a:t>
            </a:r>
            <a:r>
              <a:rPr lang="it-IT" sz="1800" dirty="0"/>
              <a:t>).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Non </a:t>
            </a:r>
            <a:r>
              <a:rPr lang="it-IT" sz="1800" dirty="0"/>
              <a:t>muovere la parte interessata (le ossa fratturate possono causare  </a:t>
            </a:r>
            <a:r>
              <a:rPr lang="it-IT" sz="1800" dirty="0" smtClean="0"/>
              <a:t>ulteriori </a:t>
            </a:r>
            <a:r>
              <a:rPr lang="it-IT" sz="1800" dirty="0"/>
              <a:t>danni ai tessuti).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In </a:t>
            </a:r>
            <a:r>
              <a:rPr lang="it-IT" sz="1800" dirty="0"/>
              <a:t>caso di frattura al braccio o alla mano, immobilizzare l’arto e appenderlo </a:t>
            </a:r>
            <a:r>
              <a:rPr lang="it-IT" sz="1800" dirty="0" smtClean="0"/>
              <a:t>al collo </a:t>
            </a:r>
            <a:r>
              <a:rPr lang="it-IT" sz="1800" dirty="0"/>
              <a:t>con un fazzoletto o con una sciarpa.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/>
              <a:t>Se </a:t>
            </a:r>
            <a:r>
              <a:rPr lang="it-IT" sz="1800" dirty="0"/>
              <a:t>la frattura è aperta, arrestare l’emorragia con una garza.</a:t>
            </a:r>
          </a:p>
        </p:txBody>
      </p:sp>
      <p:pic>
        <p:nvPicPr>
          <p:cNvPr id="51202" name="Picture 3" descr="fratt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9773" y="3717032"/>
            <a:ext cx="1872208" cy="262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88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ChangeArrowheads="1"/>
          </p:cNvSpPr>
          <p:nvPr/>
        </p:nvSpPr>
        <p:spPr bwMode="auto">
          <a:xfrm>
            <a:off x="251520" y="260350"/>
            <a:ext cx="6392182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hlink"/>
                </a:solidFill>
              </a:rPr>
              <a:t>5) Ustione</a:t>
            </a:r>
          </a:p>
          <a:p>
            <a:pPr algn="just"/>
            <a:r>
              <a:rPr lang="it-IT" sz="1800" dirty="0"/>
              <a:t>Le ustioni possono essere di:</a:t>
            </a:r>
          </a:p>
          <a:p>
            <a:pPr algn="just"/>
            <a:r>
              <a:rPr lang="it-IT" sz="1800" dirty="0"/>
              <a:t>1° grado: arrossamento e gonfiore della cute.</a:t>
            </a:r>
          </a:p>
          <a:p>
            <a:pPr algn="just"/>
            <a:r>
              <a:rPr lang="it-IT" sz="1800" dirty="0"/>
              <a:t>2° grado: arrossamento con vescicole contenenti siero.</a:t>
            </a:r>
          </a:p>
          <a:p>
            <a:pPr algn="just"/>
            <a:r>
              <a:rPr lang="it-IT" sz="1800" dirty="0"/>
              <a:t>3° grado: distruzione della cute e dei tessuti sottostanti.</a:t>
            </a:r>
          </a:p>
        </p:txBody>
      </p:sp>
      <p:sp>
        <p:nvSpPr>
          <p:cNvPr id="52226" name="Rectangle 3"/>
          <p:cNvSpPr>
            <a:spLocks noChangeArrowheads="1"/>
          </p:cNvSpPr>
          <p:nvPr/>
        </p:nvSpPr>
        <p:spPr bwMode="auto">
          <a:xfrm>
            <a:off x="251521" y="1975480"/>
            <a:ext cx="626469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8000"/>
                </a:solidFill>
              </a:rPr>
              <a:t>Per ustioni lievi</a:t>
            </a:r>
            <a:r>
              <a:rPr lang="it-IT" sz="2400" i="1" dirty="0"/>
              <a:t> </a:t>
            </a:r>
            <a:endParaRPr lang="it-IT" sz="2400" i="1" dirty="0" smtClean="0"/>
          </a:p>
          <a:p>
            <a:pPr algn="ctr"/>
            <a:r>
              <a:rPr lang="it-IT" sz="1800" dirty="0" smtClean="0"/>
              <a:t>(</a:t>
            </a:r>
            <a:r>
              <a:rPr lang="it-IT" sz="1800" dirty="0"/>
              <a:t>1° e 2° grado con estensione inferiore al 5</a:t>
            </a:r>
            <a:r>
              <a:rPr lang="it-IT" sz="1800" dirty="0" smtClean="0"/>
              <a:t>%)</a:t>
            </a:r>
          </a:p>
          <a:p>
            <a:pPr algn="ctr"/>
            <a:endParaRPr lang="it-IT" sz="18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800" dirty="0" smtClean="0">
                <a:solidFill>
                  <a:schemeClr val="hlink"/>
                </a:solidFill>
              </a:rPr>
              <a:t>Versare </a:t>
            </a:r>
            <a:r>
              <a:rPr lang="it-IT" sz="1800" dirty="0">
                <a:solidFill>
                  <a:schemeClr val="hlink"/>
                </a:solidFill>
              </a:rPr>
              <a:t>abbondantemente acqua fredda sulla parte fino all’attenuazione </a:t>
            </a:r>
            <a:r>
              <a:rPr lang="it-IT" sz="1800" dirty="0" smtClean="0">
                <a:solidFill>
                  <a:schemeClr val="hlink"/>
                </a:solidFill>
              </a:rPr>
              <a:t>del dolore</a:t>
            </a:r>
            <a:r>
              <a:rPr lang="it-IT" sz="1800" dirty="0">
                <a:solidFill>
                  <a:schemeClr val="hlink"/>
                </a:solidFill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800" dirty="0" smtClean="0">
                <a:solidFill>
                  <a:schemeClr val="hlink"/>
                </a:solidFill>
              </a:rPr>
              <a:t>Applicare </a:t>
            </a:r>
            <a:r>
              <a:rPr lang="it-IT" sz="1800" dirty="0">
                <a:solidFill>
                  <a:schemeClr val="hlink"/>
                </a:solidFill>
              </a:rPr>
              <a:t>sull’ustione della garza sterile ed eventualmente pomata  </a:t>
            </a:r>
            <a:r>
              <a:rPr lang="it-IT" sz="1800" dirty="0" err="1" smtClean="0">
                <a:solidFill>
                  <a:schemeClr val="hlink"/>
                </a:solidFill>
              </a:rPr>
              <a:t>antiustione</a:t>
            </a:r>
            <a:r>
              <a:rPr lang="it-IT" sz="1800" dirty="0">
                <a:solidFill>
                  <a:schemeClr val="hlink"/>
                </a:solidFill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800" dirty="0" smtClean="0">
                <a:solidFill>
                  <a:schemeClr val="hlink"/>
                </a:solidFill>
              </a:rPr>
              <a:t>Fasciare </a:t>
            </a:r>
            <a:r>
              <a:rPr lang="it-IT" sz="1800" dirty="0">
                <a:solidFill>
                  <a:schemeClr val="hlink"/>
                </a:solidFill>
              </a:rPr>
              <a:t>o fissare con cerotto, senza comprimere.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800" dirty="0" smtClean="0">
                <a:solidFill>
                  <a:schemeClr val="hlink"/>
                </a:solidFill>
              </a:rPr>
              <a:t>Non </a:t>
            </a:r>
            <a:r>
              <a:rPr lang="it-IT" sz="1800" dirty="0">
                <a:solidFill>
                  <a:schemeClr val="hlink"/>
                </a:solidFill>
              </a:rPr>
              <a:t>rompere o bucare le eventuali bolle</a:t>
            </a:r>
            <a:r>
              <a:rPr lang="it-IT" sz="1800" dirty="0" smtClean="0">
                <a:solidFill>
                  <a:schemeClr val="hlink"/>
                </a:solidFill>
              </a:rPr>
              <a:t>.</a:t>
            </a:r>
            <a:endParaRPr lang="it-IT" sz="1800" dirty="0">
              <a:solidFill>
                <a:schemeClr val="hlink"/>
              </a:solidFill>
            </a:endParaRPr>
          </a:p>
        </p:txBody>
      </p:sp>
      <p:pic>
        <p:nvPicPr>
          <p:cNvPr id="52227" name="Picture 4" descr="ustio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754" y="4677148"/>
            <a:ext cx="1255713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ChangeArrowheads="1"/>
          </p:cNvSpPr>
          <p:nvPr/>
        </p:nvSpPr>
        <p:spPr bwMode="auto">
          <a:xfrm>
            <a:off x="105207" y="286427"/>
            <a:ext cx="626469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8000"/>
                </a:solidFill>
              </a:rPr>
              <a:t>Per </a:t>
            </a:r>
            <a:r>
              <a:rPr lang="it-IT" sz="2400" b="1" dirty="0">
                <a:solidFill>
                  <a:srgbClr val="008000"/>
                </a:solidFill>
              </a:rPr>
              <a:t>ustioni </a:t>
            </a:r>
            <a:r>
              <a:rPr lang="it-IT" sz="2400" b="1" dirty="0" smtClean="0">
                <a:solidFill>
                  <a:srgbClr val="008000"/>
                </a:solidFill>
              </a:rPr>
              <a:t>gravi</a:t>
            </a:r>
          </a:p>
          <a:p>
            <a:pPr algn="ctr"/>
            <a:endParaRPr lang="it-IT" sz="2400" b="1" dirty="0">
              <a:solidFill>
                <a:srgbClr val="008000"/>
              </a:solidFill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>
                <a:solidFill>
                  <a:srgbClr val="FF0000"/>
                </a:solidFill>
              </a:rPr>
              <a:t>Chiamare </a:t>
            </a:r>
            <a:r>
              <a:rPr lang="it-IT" sz="1800" dirty="0">
                <a:solidFill>
                  <a:srgbClr val="FF0000"/>
                </a:solidFill>
              </a:rPr>
              <a:t>i soccorsi (</a:t>
            </a:r>
            <a:r>
              <a:rPr lang="it-IT" sz="1800" b="1" dirty="0">
                <a:solidFill>
                  <a:srgbClr val="FF0000"/>
                </a:solidFill>
              </a:rPr>
              <a:t>tel. 118</a:t>
            </a:r>
            <a:r>
              <a:rPr lang="it-IT" sz="1800" dirty="0">
                <a:solidFill>
                  <a:srgbClr val="FF0000"/>
                </a:solidFill>
              </a:rPr>
              <a:t>).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>
                <a:solidFill>
                  <a:srgbClr val="FF0000"/>
                </a:solidFill>
              </a:rPr>
              <a:t>Non </a:t>
            </a:r>
            <a:r>
              <a:rPr lang="it-IT" sz="1800" dirty="0">
                <a:solidFill>
                  <a:srgbClr val="FF0000"/>
                </a:solidFill>
              </a:rPr>
              <a:t>spogliare l’infortunato.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>
                <a:solidFill>
                  <a:srgbClr val="FF0000"/>
                </a:solidFill>
              </a:rPr>
              <a:t>Non </a:t>
            </a:r>
            <a:r>
              <a:rPr lang="it-IT" sz="1800" dirty="0">
                <a:solidFill>
                  <a:srgbClr val="FF0000"/>
                </a:solidFill>
              </a:rPr>
              <a:t>toccare la parte ustionata.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>
                <a:solidFill>
                  <a:srgbClr val="FF0000"/>
                </a:solidFill>
              </a:rPr>
              <a:t>Ricoprire </a:t>
            </a:r>
            <a:r>
              <a:rPr lang="it-IT" sz="1800" dirty="0">
                <a:solidFill>
                  <a:srgbClr val="FF0000"/>
                </a:solidFill>
              </a:rPr>
              <a:t>l’ustione con garza sterile.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>
                <a:solidFill>
                  <a:srgbClr val="FF0000"/>
                </a:solidFill>
              </a:rPr>
              <a:t>Se </a:t>
            </a:r>
            <a:r>
              <a:rPr lang="it-IT" sz="1800" dirty="0">
                <a:solidFill>
                  <a:srgbClr val="FF0000"/>
                </a:solidFill>
              </a:rPr>
              <a:t>l’infortunato è cosciente e non ha sintomi di nausea o di vomito, </a:t>
            </a:r>
            <a:r>
              <a:rPr lang="it-IT" sz="1800" dirty="0" smtClean="0">
                <a:solidFill>
                  <a:srgbClr val="FF0000"/>
                </a:solidFill>
              </a:rPr>
              <a:t>dare da </a:t>
            </a:r>
            <a:r>
              <a:rPr lang="it-IT" sz="1800" dirty="0">
                <a:solidFill>
                  <a:srgbClr val="FF0000"/>
                </a:solidFill>
              </a:rPr>
              <a:t>bere, a piccoli sorsi, una soluzione di acqua e sale (un cucchiaino di </a:t>
            </a:r>
            <a:r>
              <a:rPr lang="it-IT" sz="1800" dirty="0" smtClean="0">
                <a:solidFill>
                  <a:srgbClr val="FF0000"/>
                </a:solidFill>
              </a:rPr>
              <a:t>sale da </a:t>
            </a:r>
            <a:r>
              <a:rPr lang="it-IT" sz="1800" dirty="0">
                <a:solidFill>
                  <a:srgbClr val="FF0000"/>
                </a:solidFill>
              </a:rPr>
              <a:t>cucina in un litro d’acqua). </a:t>
            </a:r>
            <a:endParaRPr lang="it-IT" sz="1800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it-IT" sz="1800" dirty="0" smtClean="0">
                <a:solidFill>
                  <a:srgbClr val="FF0000"/>
                </a:solidFill>
              </a:rPr>
              <a:t>Controllare la respirazione e i battiti cardiaci</a:t>
            </a:r>
            <a:endParaRPr lang="it-IT" sz="1800" dirty="0">
              <a:solidFill>
                <a:srgbClr val="FF0000"/>
              </a:solidFill>
            </a:endParaRPr>
          </a:p>
        </p:txBody>
      </p:sp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1691680" y="4149080"/>
            <a:ext cx="3419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>
                <a:solidFill>
                  <a:srgbClr val="FF3300"/>
                </a:solidFill>
              </a:rPr>
              <a:t>N.B.:</a:t>
            </a:r>
            <a:r>
              <a:rPr lang="it-IT" sz="2000" dirty="0"/>
              <a:t> </a:t>
            </a:r>
            <a:r>
              <a:rPr lang="it-IT" sz="2000" b="1" dirty="0">
                <a:solidFill>
                  <a:schemeClr val="hlink"/>
                </a:solidFill>
              </a:rPr>
              <a:t>evitare di farlo in caso di shock, perdita di sensi o ustioni alla faccia.</a:t>
            </a:r>
          </a:p>
        </p:txBody>
      </p:sp>
      <p:pic>
        <p:nvPicPr>
          <p:cNvPr id="2057" name="Picture 9" descr="Arrows Right 2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41480">
            <a:off x="4910401" y="3147918"/>
            <a:ext cx="1543964" cy="154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42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ttangolo 1"/>
          <p:cNvSpPr>
            <a:spLocks noChangeArrowheads="1"/>
          </p:cNvSpPr>
          <p:nvPr/>
        </p:nvSpPr>
        <p:spPr bwMode="auto">
          <a:xfrm>
            <a:off x="683568" y="620713"/>
            <a:ext cx="546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PROVE DI EVACUAZIONE</a:t>
            </a:r>
          </a:p>
        </p:txBody>
      </p:sp>
      <p:sp>
        <p:nvSpPr>
          <p:cNvPr id="56322" name="Rettangolo 2"/>
          <p:cNvSpPr>
            <a:spLocks noChangeArrowheads="1"/>
          </p:cNvSpPr>
          <p:nvPr/>
        </p:nvSpPr>
        <p:spPr bwMode="auto">
          <a:xfrm>
            <a:off x="395536" y="1773238"/>
            <a:ext cx="61214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 dirty="0">
                <a:solidFill>
                  <a:schemeClr val="hlink"/>
                </a:solidFill>
                <a:latin typeface="Calibri" pitchFamily="34" charset="0"/>
              </a:rPr>
              <a:t>Nel corso di un anno scolastico si effettuano,</a:t>
            </a:r>
          </a:p>
          <a:p>
            <a:pPr algn="ctr"/>
            <a:r>
              <a:rPr lang="it-IT" sz="2000" b="1" dirty="0">
                <a:solidFill>
                  <a:schemeClr val="hlink"/>
                </a:solidFill>
                <a:latin typeface="Calibri" pitchFamily="34" charset="0"/>
              </a:rPr>
              <a:t>di norma, due prove di evacuazione.</a:t>
            </a:r>
          </a:p>
          <a:p>
            <a:pPr algn="ctr"/>
            <a:endParaRPr lang="it-IT" sz="2000" b="1" dirty="0">
              <a:solidFill>
                <a:schemeClr val="hlink"/>
              </a:solidFill>
              <a:latin typeface="Calibri" pitchFamily="34" charset="0"/>
            </a:endParaRPr>
          </a:p>
          <a:p>
            <a:endParaRPr lang="it-IT" sz="1800" dirty="0">
              <a:latin typeface="Calibri" pitchFamily="34" charset="0"/>
            </a:endParaRPr>
          </a:p>
          <a:p>
            <a:pPr algn="just"/>
            <a:r>
              <a:rPr lang="it-IT" sz="1800" dirty="0">
                <a:latin typeface="Calibri" pitchFamily="34" charset="0"/>
              </a:rPr>
              <a:t>Le prove di evacuazione rappresentano un momento fondamentale per la verifica del buon funzionamento del piano di emergenza pertanto devono essere svolte con la massima</a:t>
            </a:r>
          </a:p>
          <a:p>
            <a:pPr algn="just"/>
            <a:r>
              <a:rPr lang="it-IT" sz="1800" dirty="0">
                <a:latin typeface="Calibri" pitchFamily="34" charset="0"/>
              </a:rPr>
              <a:t>serietà e partecipazione da parte di tutto il personale e degli studenti.</a:t>
            </a:r>
          </a:p>
        </p:txBody>
      </p:sp>
      <p:pic>
        <p:nvPicPr>
          <p:cNvPr id="56323" name="Picture 4" descr="eva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7704" y="4437063"/>
            <a:ext cx="3457575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ttangolo 1"/>
          <p:cNvSpPr>
            <a:spLocks noChangeArrowheads="1"/>
          </p:cNvSpPr>
          <p:nvPr/>
        </p:nvSpPr>
        <p:spPr bwMode="auto">
          <a:xfrm>
            <a:off x="193762" y="981075"/>
            <a:ext cx="6250446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SEGNALE DI  EVACUAZIONE</a:t>
            </a:r>
          </a:p>
        </p:txBody>
      </p:sp>
      <p:sp>
        <p:nvSpPr>
          <p:cNvPr id="57346" name="Rettangolo 2"/>
          <p:cNvSpPr>
            <a:spLocks noChangeArrowheads="1"/>
          </p:cNvSpPr>
          <p:nvPr/>
        </p:nvSpPr>
        <p:spPr bwMode="auto">
          <a:xfrm>
            <a:off x="258285" y="2568967"/>
            <a:ext cx="61214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800" dirty="0">
                <a:latin typeface="Calibri" pitchFamily="34" charset="0"/>
              </a:rPr>
              <a:t>L’ordine di evacuare l’edifico è dato dal</a:t>
            </a:r>
          </a:p>
          <a:p>
            <a:pPr algn="ctr"/>
            <a:r>
              <a:rPr lang="it-IT" sz="2000" dirty="0">
                <a:solidFill>
                  <a:srgbClr val="FF0000"/>
                </a:solidFill>
                <a:latin typeface="Calibri" pitchFamily="34" charset="0"/>
              </a:rPr>
              <a:t>Coordinatore dell’emergenza (DS o sostituto)</a:t>
            </a:r>
          </a:p>
          <a:p>
            <a:pPr algn="ctr"/>
            <a:r>
              <a:rPr lang="it-IT" sz="1800" dirty="0">
                <a:latin typeface="Calibri" pitchFamily="34" charset="0"/>
              </a:rPr>
              <a:t>tramite fischietto con sequenza : </a:t>
            </a:r>
          </a:p>
          <a:p>
            <a:endParaRPr lang="it-IT" sz="1800" dirty="0">
              <a:latin typeface="Calibri" pitchFamily="34" charset="0"/>
            </a:endParaRPr>
          </a:p>
          <a:p>
            <a:r>
              <a:rPr lang="it-IT" sz="1800" b="1" dirty="0">
                <a:solidFill>
                  <a:schemeClr val="hlink"/>
                </a:solidFill>
                <a:latin typeface="Comic Sans MS" pitchFamily="66" charset="0"/>
              </a:rPr>
              <a:t>TRE FISCHI BREVI seguiti da UN FISCHIO LUNGO</a:t>
            </a:r>
          </a:p>
        </p:txBody>
      </p:sp>
      <p:pic>
        <p:nvPicPr>
          <p:cNvPr id="57347" name="Picture 4" descr="acu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5972" y="4581126"/>
            <a:ext cx="248602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5" descr="acust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7185" y="1643603"/>
            <a:ext cx="863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ttore 1 6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ttangolo 1"/>
          <p:cNvSpPr>
            <a:spLocks noChangeArrowheads="1"/>
          </p:cNvSpPr>
          <p:nvPr/>
        </p:nvSpPr>
        <p:spPr bwMode="auto">
          <a:xfrm>
            <a:off x="323850" y="620713"/>
            <a:ext cx="61203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3300"/>
                </a:solidFill>
                <a:latin typeface="Comic Sans MS" pitchFamily="66" charset="0"/>
              </a:rPr>
              <a:t>PIANO DI EMERGENZA </a:t>
            </a:r>
            <a:endParaRPr lang="it-IT" b="1" dirty="0" smtClean="0">
              <a:solidFill>
                <a:srgbClr val="FF3300"/>
              </a:solidFill>
              <a:latin typeface="Comic Sans MS" pitchFamily="66" charset="0"/>
            </a:endParaRPr>
          </a:p>
          <a:p>
            <a:pPr algn="ctr"/>
            <a:r>
              <a:rPr lang="it-IT" b="1" dirty="0" smtClean="0">
                <a:solidFill>
                  <a:srgbClr val="FF3300"/>
                </a:solidFill>
                <a:latin typeface="Comic Sans MS" pitchFamily="66" charset="0"/>
              </a:rPr>
              <a:t>ED </a:t>
            </a:r>
            <a:r>
              <a:rPr lang="it-IT" b="1" dirty="0">
                <a:solidFill>
                  <a:srgbClr val="FF3300"/>
                </a:solidFill>
                <a:latin typeface="Comic Sans MS" pitchFamily="66" charset="0"/>
              </a:rPr>
              <a:t>EVACUAZIONE</a:t>
            </a:r>
          </a:p>
        </p:txBody>
      </p:sp>
      <p:sp>
        <p:nvSpPr>
          <p:cNvPr id="58370" name="Rettangolo 2"/>
          <p:cNvSpPr>
            <a:spLocks noChangeArrowheads="1"/>
          </p:cNvSpPr>
          <p:nvPr/>
        </p:nvSpPr>
        <p:spPr bwMode="auto">
          <a:xfrm>
            <a:off x="179512" y="1773238"/>
            <a:ext cx="6408738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800" dirty="0">
                <a:latin typeface="Calibri" pitchFamily="34" charset="0"/>
              </a:rPr>
              <a:t>Il piano di emergenza ed evacuazione è il documento che illustra le procedure di lotta antincendio, emergenza, evacuazione dei lavoratori e primo soccorso.</a:t>
            </a:r>
          </a:p>
          <a:p>
            <a:pPr algn="just"/>
            <a:r>
              <a:rPr lang="it-IT" sz="1800" dirty="0">
                <a:latin typeface="Calibri" pitchFamily="34" charset="0"/>
              </a:rPr>
              <a:t> </a:t>
            </a:r>
          </a:p>
          <a:p>
            <a:pPr algn="just"/>
            <a:endParaRPr lang="it-IT" sz="1800" dirty="0">
              <a:latin typeface="Calibri" pitchFamily="34" charset="0"/>
            </a:endParaRPr>
          </a:p>
          <a:p>
            <a:pPr algn="just"/>
            <a:r>
              <a:rPr lang="it-IT" sz="1800" dirty="0">
                <a:latin typeface="Calibri" pitchFamily="34" charset="0"/>
              </a:rPr>
              <a:t>Il piano è esposto in bacheca, in aula insegnanti, in Ufficio Tecnico e sul sito internet della scuola.</a:t>
            </a:r>
          </a:p>
          <a:p>
            <a:pPr algn="just"/>
            <a:endParaRPr lang="it-IT" sz="1800" dirty="0">
              <a:latin typeface="Calibri" pitchFamily="34" charset="0"/>
            </a:endParaRPr>
          </a:p>
          <a:p>
            <a:pPr algn="just"/>
            <a:endParaRPr lang="it-IT" sz="1800" dirty="0">
              <a:latin typeface="Calibri" pitchFamily="34" charset="0"/>
            </a:endParaRPr>
          </a:p>
          <a:p>
            <a:pPr algn="just"/>
            <a:r>
              <a:rPr lang="it-IT" sz="1800" dirty="0">
                <a:latin typeface="Calibri" pitchFamily="34" charset="0"/>
              </a:rPr>
              <a:t>E’ un documento che tutti i lavoratori, almeno per sommi capi, sono tenuti a conoscere.</a:t>
            </a:r>
          </a:p>
          <a:p>
            <a:pPr algn="just"/>
            <a:endParaRPr lang="it-IT" sz="1800" dirty="0">
              <a:latin typeface="Calibri" pitchFamily="34" charset="0"/>
            </a:endParaRPr>
          </a:p>
        </p:txBody>
      </p:sp>
      <p:pic>
        <p:nvPicPr>
          <p:cNvPr id="58371" name="Picture 4" descr="pian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4941888"/>
            <a:ext cx="29908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4" descr="eva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2764" y="4073990"/>
            <a:ext cx="242093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3" name="Rettangolo 1"/>
          <p:cNvSpPr>
            <a:spLocks noChangeArrowheads="1"/>
          </p:cNvSpPr>
          <p:nvPr/>
        </p:nvSpPr>
        <p:spPr bwMode="auto">
          <a:xfrm>
            <a:off x="827584" y="836613"/>
            <a:ext cx="50371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OBIETTIVI DEL PIANO</a:t>
            </a:r>
          </a:p>
        </p:txBody>
      </p:sp>
      <p:sp>
        <p:nvSpPr>
          <p:cNvPr id="59394" name="Rettangolo 2"/>
          <p:cNvSpPr>
            <a:spLocks noChangeArrowheads="1"/>
          </p:cNvSpPr>
          <p:nvPr/>
        </p:nvSpPr>
        <p:spPr bwMode="auto">
          <a:xfrm>
            <a:off x="583108" y="2060575"/>
            <a:ext cx="5526087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Char char="•"/>
            </a:pPr>
            <a:r>
              <a:rPr lang="it-IT" sz="1800" dirty="0">
                <a:latin typeface="Calibri" pitchFamily="34" charset="0"/>
              </a:rPr>
              <a:t>Affrontare l’emergenza fin dal primo insorgere, per contenere gli effetti sulla popolazione scolastica e su eventuali Visitatori.</a:t>
            </a:r>
          </a:p>
          <a:p>
            <a:pPr marL="342900" indent="-342900"/>
            <a:endParaRPr lang="it-IT" sz="1800" dirty="0"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it-IT" sz="1800" dirty="0">
                <a:latin typeface="Calibri" pitchFamily="34" charset="0"/>
              </a:rPr>
              <a:t>Pianificare le azioni necessarie per proteggere le persone da eventi esterni/interni</a:t>
            </a:r>
          </a:p>
          <a:p>
            <a:pPr marL="342900" indent="-342900"/>
            <a:endParaRPr lang="it-IT" sz="1800" dirty="0"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it-IT" sz="1800" dirty="0">
                <a:latin typeface="Calibri" pitchFamily="34" charset="0"/>
              </a:rPr>
              <a:t>Coordinare tutte le relative operazioni</a:t>
            </a:r>
          </a:p>
          <a:p>
            <a:pPr marL="342900" indent="-342900"/>
            <a:endParaRPr lang="it-IT" sz="1800" dirty="0"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it-IT" sz="1800" dirty="0">
                <a:latin typeface="Calibri" pitchFamily="34" charset="0"/>
              </a:rPr>
              <a:t>Fare informazione e prevenzione</a:t>
            </a:r>
          </a:p>
          <a:p>
            <a:pPr marL="342900" indent="-342900"/>
            <a:endParaRPr lang="it-IT" sz="1800" dirty="0">
              <a:latin typeface="Calibri" pitchFamily="34" charset="0"/>
            </a:endParaRPr>
          </a:p>
        </p:txBody>
      </p:sp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ttangolo 1"/>
          <p:cNvSpPr>
            <a:spLocks noChangeArrowheads="1"/>
          </p:cNvSpPr>
          <p:nvPr/>
        </p:nvSpPr>
        <p:spPr bwMode="auto">
          <a:xfrm>
            <a:off x="755576" y="908050"/>
            <a:ext cx="48561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COME COMPORTARSI?</a:t>
            </a:r>
          </a:p>
        </p:txBody>
      </p:sp>
      <p:sp>
        <p:nvSpPr>
          <p:cNvPr id="60418" name="Rettangolo 2"/>
          <p:cNvSpPr>
            <a:spLocks noChangeArrowheads="1"/>
          </p:cNvSpPr>
          <p:nvPr/>
        </p:nvSpPr>
        <p:spPr bwMode="auto">
          <a:xfrm>
            <a:off x="446807" y="1893067"/>
            <a:ext cx="54737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2000" dirty="0">
                <a:solidFill>
                  <a:schemeClr val="hlink"/>
                </a:solidFill>
                <a:latin typeface="Calibri" pitchFamily="34" charset="0"/>
              </a:rPr>
              <a:t>In base al tipo di emergenza, il piano prevede norme comportamentali e procedure diverse.</a:t>
            </a:r>
          </a:p>
          <a:p>
            <a:pPr algn="just"/>
            <a:endParaRPr lang="it-IT" sz="2000" dirty="0">
              <a:solidFill>
                <a:schemeClr val="hlink"/>
              </a:solidFill>
              <a:latin typeface="Calibri" pitchFamily="34" charset="0"/>
            </a:endParaRPr>
          </a:p>
          <a:p>
            <a:pPr algn="just"/>
            <a:endParaRPr lang="it-IT" sz="2000" dirty="0">
              <a:latin typeface="Calibri" pitchFamily="34" charset="0"/>
            </a:endParaRPr>
          </a:p>
          <a:p>
            <a:pPr algn="just"/>
            <a:r>
              <a:rPr lang="it-IT" sz="2000" dirty="0">
                <a:latin typeface="Calibri" pitchFamily="34" charset="0"/>
              </a:rPr>
              <a:t>Una scheda riepilogativa, con le indicazioni generali e particolari per le principali emergenze dovrebbe essere  affissa in ogni locale dell’Istituto e nelle aree </a:t>
            </a:r>
            <a:r>
              <a:rPr lang="it-IT" sz="2000" dirty="0" smtClean="0">
                <a:latin typeface="Calibri" pitchFamily="34" charset="0"/>
              </a:rPr>
              <a:t>comuni</a:t>
            </a:r>
            <a:endParaRPr lang="it-IT" sz="2000" dirty="0">
              <a:latin typeface="Calibri" pitchFamily="34" charset="0"/>
            </a:endParaRPr>
          </a:p>
        </p:txBody>
      </p:sp>
      <p:pic>
        <p:nvPicPr>
          <p:cNvPr id="60419" name="Picture 4" descr="evac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1130" y="4277890"/>
            <a:ext cx="3241675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ttangolo 1"/>
          <p:cNvSpPr>
            <a:spLocks noChangeArrowheads="1"/>
          </p:cNvSpPr>
          <p:nvPr/>
        </p:nvSpPr>
        <p:spPr bwMode="auto">
          <a:xfrm>
            <a:off x="502642" y="476250"/>
            <a:ext cx="5797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>
                <a:solidFill>
                  <a:srgbClr val="FF3300"/>
                </a:solidFill>
                <a:latin typeface="Comic Sans MS" pitchFamily="66" charset="0"/>
              </a:rPr>
              <a:t>STUDENTI - LAVORATORI</a:t>
            </a:r>
          </a:p>
        </p:txBody>
      </p:sp>
      <p:sp>
        <p:nvSpPr>
          <p:cNvPr id="24578" name="Rettangolo 2"/>
          <p:cNvSpPr>
            <a:spLocks noChangeArrowheads="1"/>
          </p:cNvSpPr>
          <p:nvPr/>
        </p:nvSpPr>
        <p:spPr bwMode="auto">
          <a:xfrm>
            <a:off x="574079" y="1484313"/>
            <a:ext cx="532765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800">
                <a:solidFill>
                  <a:schemeClr val="hlink"/>
                </a:solidFill>
                <a:latin typeface="Calibri" pitchFamily="34" charset="0"/>
              </a:rPr>
              <a:t>L’articolo 2 comma 1.a del Dlgs 81/2008 definisce lavoratore….</a:t>
            </a:r>
            <a:r>
              <a:rPr lang="it-IT" sz="1800" b="1">
                <a:solidFill>
                  <a:srgbClr val="FF3300"/>
                </a:solidFill>
                <a:latin typeface="Calibri" pitchFamily="34" charset="0"/>
              </a:rPr>
              <a:t>l’allievo degli istituti di istruzione e il partecipante a corsi di formazione professionale nei quali si faccia uso di laboratori, attrezzature di lavoro in genere, agenti chimici, fisici e biologici ivi comprese le apparecchiature munite di videoterminali,</a:t>
            </a:r>
            <a:r>
              <a:rPr lang="it-IT" sz="1800" b="1">
                <a:latin typeface="Calibri" pitchFamily="34" charset="0"/>
              </a:rPr>
              <a:t> </a:t>
            </a:r>
            <a:r>
              <a:rPr lang="it-IT" sz="1800">
                <a:solidFill>
                  <a:schemeClr val="hlink"/>
                </a:solidFill>
                <a:latin typeface="Calibri" pitchFamily="34" charset="0"/>
              </a:rPr>
              <a:t>limitatamente ai periodi in cui l’allievo sia effettivamente applicato alla strumentazione o ai laboratori in questione.</a:t>
            </a:r>
          </a:p>
          <a:p>
            <a:endParaRPr lang="it-IT" sz="1800">
              <a:solidFill>
                <a:schemeClr val="hlink"/>
              </a:solidFill>
              <a:latin typeface="Calibri" pitchFamily="34" charset="0"/>
            </a:endParaRPr>
          </a:p>
          <a:p>
            <a:pPr algn="just"/>
            <a:r>
              <a:rPr lang="it-IT" sz="1800">
                <a:solidFill>
                  <a:schemeClr val="hlink"/>
                </a:solidFill>
                <a:latin typeface="Calibri" pitchFamily="34" charset="0"/>
              </a:rPr>
              <a:t>E’ anche equiparato al lavoratore </a:t>
            </a:r>
            <a:r>
              <a:rPr lang="it-IT" sz="1800" b="1">
                <a:solidFill>
                  <a:schemeClr val="hlink"/>
                </a:solidFill>
                <a:latin typeface="Calibri" pitchFamily="34" charset="0"/>
              </a:rPr>
              <a:t>il</a:t>
            </a:r>
            <a:r>
              <a:rPr lang="it-IT" sz="1800" b="1">
                <a:latin typeface="Calibri" pitchFamily="34" charset="0"/>
              </a:rPr>
              <a:t> </a:t>
            </a:r>
            <a:r>
              <a:rPr lang="it-IT" sz="1800" b="1">
                <a:solidFill>
                  <a:srgbClr val="FF3300"/>
                </a:solidFill>
                <a:latin typeface="Calibri" pitchFamily="34" charset="0"/>
              </a:rPr>
              <a:t>soggetto beneficiario di tirocini formativi e partecipante a forme di alternanza studio - lavoro</a:t>
            </a:r>
            <a:endParaRPr lang="it-IT" sz="1800">
              <a:solidFill>
                <a:srgbClr val="FF3300"/>
              </a:solidFill>
              <a:latin typeface="Calibri" pitchFamily="34" charset="0"/>
            </a:endParaRPr>
          </a:p>
        </p:txBody>
      </p:sp>
      <p:pic>
        <p:nvPicPr>
          <p:cNvPr id="24579" name="Picture 4" descr="stu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079" y="5300663"/>
            <a:ext cx="1296988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 descr="stu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6785" y="5013325"/>
            <a:ext cx="12969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ttore 1 6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ttangolo 1"/>
          <p:cNvSpPr>
            <a:spLocks noChangeArrowheads="1"/>
          </p:cNvSpPr>
          <p:nvPr/>
        </p:nvSpPr>
        <p:spPr bwMode="auto">
          <a:xfrm>
            <a:off x="827584" y="476250"/>
            <a:ext cx="48561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COME COMPORTARSI?</a:t>
            </a:r>
          </a:p>
        </p:txBody>
      </p:sp>
      <p:sp>
        <p:nvSpPr>
          <p:cNvPr id="61442" name="Rettangolo 2"/>
          <p:cNvSpPr>
            <a:spLocks noChangeArrowheads="1"/>
          </p:cNvSpPr>
          <p:nvPr/>
        </p:nvSpPr>
        <p:spPr bwMode="auto">
          <a:xfrm>
            <a:off x="395289" y="1268413"/>
            <a:ext cx="5962662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•"/>
            </a:pPr>
            <a:r>
              <a:rPr lang="it-IT" sz="1800" b="1" dirty="0">
                <a:solidFill>
                  <a:schemeClr val="hlink"/>
                </a:solidFill>
                <a:latin typeface="Calibri" pitchFamily="34" charset="0"/>
              </a:rPr>
              <a:t>Al segnale di evacuazione interrompere ogni attività, mantenere la calma, non farsi prendere dal panico</a:t>
            </a:r>
          </a:p>
          <a:p>
            <a:pPr marL="342900" indent="-342900" algn="just">
              <a:buFontTx/>
              <a:buChar char="•"/>
            </a:pPr>
            <a:r>
              <a:rPr lang="it-IT" sz="1800" b="1" dirty="0">
                <a:solidFill>
                  <a:srgbClr val="008000"/>
                </a:solidFill>
                <a:latin typeface="Calibri" pitchFamily="34" charset="0"/>
              </a:rPr>
              <a:t>Lasciare gli oggetti personali ove si trovano, prendere </a:t>
            </a:r>
            <a:r>
              <a:rPr lang="it-IT" sz="1800" b="1" dirty="0" smtClean="0">
                <a:solidFill>
                  <a:srgbClr val="008000"/>
                </a:solidFill>
                <a:latin typeface="Calibri" pitchFamily="34" charset="0"/>
              </a:rPr>
              <a:t>– se </a:t>
            </a:r>
            <a:r>
              <a:rPr lang="it-IT" sz="1800" b="1" dirty="0">
                <a:solidFill>
                  <a:srgbClr val="008000"/>
                </a:solidFill>
                <a:latin typeface="Calibri" pitchFamily="34" charset="0"/>
              </a:rPr>
              <a:t>a portata di </a:t>
            </a:r>
            <a:r>
              <a:rPr lang="it-IT" sz="1800" b="1" dirty="0" smtClean="0">
                <a:solidFill>
                  <a:srgbClr val="008000"/>
                </a:solidFill>
                <a:latin typeface="Calibri" pitchFamily="34" charset="0"/>
              </a:rPr>
              <a:t>mano – un indumento </a:t>
            </a:r>
            <a:r>
              <a:rPr lang="it-IT" sz="1800" b="1" dirty="0">
                <a:solidFill>
                  <a:srgbClr val="008000"/>
                </a:solidFill>
                <a:latin typeface="Calibri" pitchFamily="34" charset="0"/>
              </a:rPr>
              <a:t>per proteggersi dal freddo</a:t>
            </a:r>
          </a:p>
          <a:p>
            <a:pPr marL="342900" indent="-342900" algn="just">
              <a:buFontTx/>
              <a:buChar char="•"/>
            </a:pPr>
            <a:r>
              <a:rPr lang="it-IT" sz="1800" b="1" dirty="0">
                <a:solidFill>
                  <a:schemeClr val="hlink"/>
                </a:solidFill>
                <a:latin typeface="Calibri" pitchFamily="34" charset="0"/>
              </a:rPr>
              <a:t>Gli studenti devono uscire ordinatamente dalle classi incolonnandosi dietro </a:t>
            </a:r>
            <a:r>
              <a:rPr lang="it-IT" sz="1800" b="1" dirty="0" smtClean="0">
                <a:solidFill>
                  <a:schemeClr val="hlink"/>
                </a:solidFill>
                <a:latin typeface="Calibri" pitchFamily="34" charset="0"/>
              </a:rPr>
              <a:t>gli apri-fila </a:t>
            </a:r>
            <a:r>
              <a:rPr lang="it-IT" sz="1800" b="1" dirty="0">
                <a:solidFill>
                  <a:schemeClr val="hlink"/>
                </a:solidFill>
                <a:latin typeface="Calibri" pitchFamily="34" charset="0"/>
              </a:rPr>
              <a:t>e procedere in fila indiana tenendosi in contatto con chi precede (</a:t>
            </a:r>
            <a:r>
              <a:rPr lang="it-IT" sz="1800" b="1" dirty="0" smtClean="0">
                <a:solidFill>
                  <a:schemeClr val="hlink"/>
                </a:solidFill>
                <a:latin typeface="Calibri" pitchFamily="34" charset="0"/>
              </a:rPr>
              <a:t>mano        </a:t>
            </a:r>
            <a:r>
              <a:rPr lang="it-IT" sz="1800" b="1" dirty="0">
                <a:solidFill>
                  <a:schemeClr val="hlink"/>
                </a:solidFill>
                <a:latin typeface="Calibri" pitchFamily="34" charset="0"/>
              </a:rPr>
              <a:t>sulla spalla o tenendosi per mano)</a:t>
            </a:r>
          </a:p>
          <a:p>
            <a:pPr marL="342900" indent="-342900" algn="just">
              <a:buFontTx/>
              <a:buChar char="•"/>
            </a:pPr>
            <a:r>
              <a:rPr lang="it-IT" sz="1800" b="1" dirty="0">
                <a:solidFill>
                  <a:srgbClr val="008000"/>
                </a:solidFill>
                <a:latin typeface="Calibri" pitchFamily="34" charset="0"/>
              </a:rPr>
              <a:t>Seguire i percorsi di evacuazione previsti dal piano di emergenza fino al punto </a:t>
            </a:r>
            <a:r>
              <a:rPr lang="it-IT" sz="1800" b="1" dirty="0" smtClean="0">
                <a:solidFill>
                  <a:srgbClr val="008000"/>
                </a:solidFill>
                <a:latin typeface="Calibri" pitchFamily="34" charset="0"/>
              </a:rPr>
              <a:t>di ritrovo </a:t>
            </a:r>
            <a:r>
              <a:rPr lang="it-IT" sz="1800" b="1" dirty="0">
                <a:solidFill>
                  <a:srgbClr val="008000"/>
                </a:solidFill>
                <a:latin typeface="Calibri" pitchFamily="34" charset="0"/>
              </a:rPr>
              <a:t>assegnato</a:t>
            </a:r>
          </a:p>
          <a:p>
            <a:pPr marL="342900" indent="-342900" algn="just">
              <a:buFontTx/>
              <a:buChar char="•"/>
            </a:pPr>
            <a:r>
              <a:rPr lang="it-IT" sz="1800" b="1" dirty="0">
                <a:solidFill>
                  <a:schemeClr val="hlink"/>
                </a:solidFill>
                <a:latin typeface="Calibri" pitchFamily="34" charset="0"/>
              </a:rPr>
              <a:t>Dare le precedenza, nelle vie di fuga già impegnate da </a:t>
            </a:r>
            <a:r>
              <a:rPr lang="it-IT" sz="1800" b="1" dirty="0" smtClean="0">
                <a:solidFill>
                  <a:schemeClr val="hlink"/>
                </a:solidFill>
                <a:latin typeface="Calibri" pitchFamily="34" charset="0"/>
              </a:rPr>
              <a:t>altri</a:t>
            </a:r>
            <a:endParaRPr lang="it-IT" sz="1800" b="1" dirty="0">
              <a:solidFill>
                <a:schemeClr val="hlink"/>
              </a:solidFill>
              <a:latin typeface="Calibri" pitchFamily="34" charset="0"/>
            </a:endParaRPr>
          </a:p>
        </p:txBody>
      </p:sp>
      <p:pic>
        <p:nvPicPr>
          <p:cNvPr id="61443" name="Picture 4" descr="evac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737" y="4743584"/>
            <a:ext cx="2970920" cy="164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E429-6806-489A-909A-CFFFA37E9747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ttangolo 1"/>
          <p:cNvSpPr>
            <a:spLocks noChangeArrowheads="1"/>
          </p:cNvSpPr>
          <p:nvPr/>
        </p:nvSpPr>
        <p:spPr bwMode="auto">
          <a:xfrm>
            <a:off x="827584" y="476250"/>
            <a:ext cx="48561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COME COMPORTARSI?</a:t>
            </a:r>
          </a:p>
        </p:txBody>
      </p:sp>
      <p:sp>
        <p:nvSpPr>
          <p:cNvPr id="61442" name="Rettangolo 2"/>
          <p:cNvSpPr>
            <a:spLocks noChangeArrowheads="1"/>
          </p:cNvSpPr>
          <p:nvPr/>
        </p:nvSpPr>
        <p:spPr bwMode="auto">
          <a:xfrm>
            <a:off x="395289" y="1268413"/>
            <a:ext cx="596266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•"/>
            </a:pPr>
            <a:r>
              <a:rPr lang="it-IT" sz="1800" b="1" dirty="0" smtClean="0">
                <a:solidFill>
                  <a:srgbClr val="008000"/>
                </a:solidFill>
                <a:latin typeface="Calibri" pitchFamily="34" charset="0"/>
              </a:rPr>
              <a:t>Mantenere </a:t>
            </a:r>
            <a:r>
              <a:rPr lang="it-IT" sz="1800" b="1" dirty="0">
                <a:solidFill>
                  <a:srgbClr val="008000"/>
                </a:solidFill>
                <a:latin typeface="Calibri" pitchFamily="34" charset="0"/>
              </a:rPr>
              <a:t>la calma, non spingere, non correre</a:t>
            </a:r>
            <a:r>
              <a:rPr lang="it-IT" sz="1800" b="1" dirty="0">
                <a:latin typeface="Calibri" pitchFamily="34" charset="0"/>
              </a:rPr>
              <a:t>, </a:t>
            </a:r>
            <a:r>
              <a:rPr lang="it-IT" sz="1800" b="1" dirty="0">
                <a:solidFill>
                  <a:srgbClr val="008000"/>
                </a:solidFill>
                <a:latin typeface="Calibri" pitchFamily="34" charset="0"/>
              </a:rPr>
              <a:t>non urlare</a:t>
            </a:r>
          </a:p>
          <a:p>
            <a:pPr marL="342900" indent="-342900" algn="just">
              <a:buFontTx/>
              <a:buChar char="•"/>
            </a:pPr>
            <a:r>
              <a:rPr lang="it-IT" sz="1800" b="1" dirty="0">
                <a:solidFill>
                  <a:schemeClr val="hlink"/>
                </a:solidFill>
                <a:latin typeface="Calibri" pitchFamily="34" charset="0"/>
              </a:rPr>
              <a:t>Gli studenti non in classe al momento dell’evacuazione devono </a:t>
            </a:r>
            <a:r>
              <a:rPr lang="it-IT" sz="1800" b="1" dirty="0" smtClean="0">
                <a:solidFill>
                  <a:schemeClr val="hlink"/>
                </a:solidFill>
                <a:latin typeface="Calibri" pitchFamily="34" charset="0"/>
              </a:rPr>
              <a:t>comunque raggiungere</a:t>
            </a:r>
            <a:r>
              <a:rPr lang="it-IT" sz="1800" b="1" dirty="0">
                <a:solidFill>
                  <a:schemeClr val="hlink"/>
                </a:solidFill>
                <a:latin typeface="Calibri" pitchFamily="34" charset="0"/>
              </a:rPr>
              <a:t>, secondo le vie di fuga previste dalla zona in cui si trovano, la propria classe nel punto di ritrovo prestabilito</a:t>
            </a:r>
          </a:p>
          <a:p>
            <a:pPr marL="342900" indent="-342900" algn="just">
              <a:buFontTx/>
              <a:buChar char="•"/>
            </a:pPr>
            <a:r>
              <a:rPr lang="it-IT" sz="1800" b="1" dirty="0">
                <a:solidFill>
                  <a:srgbClr val="008000"/>
                </a:solidFill>
                <a:latin typeface="Calibri" pitchFamily="34" charset="0"/>
              </a:rPr>
              <a:t>Fare riferimento al personale delle squadre di emergenza per ogni necessità</a:t>
            </a:r>
          </a:p>
          <a:p>
            <a:pPr marL="342900" indent="-342900" algn="just">
              <a:buFontTx/>
              <a:buChar char="•"/>
            </a:pPr>
            <a:r>
              <a:rPr lang="it-IT" sz="1800" b="1" dirty="0">
                <a:solidFill>
                  <a:schemeClr val="hlink"/>
                </a:solidFill>
                <a:latin typeface="Calibri" pitchFamily="34" charset="0"/>
              </a:rPr>
              <a:t>Non utilizzare in alcun caso l’ascensore</a:t>
            </a:r>
          </a:p>
          <a:p>
            <a:pPr marL="342900" indent="-342900" algn="just">
              <a:buFontTx/>
              <a:buChar char="•"/>
            </a:pPr>
            <a:r>
              <a:rPr lang="it-IT" sz="1800" b="1" dirty="0">
                <a:solidFill>
                  <a:srgbClr val="008000"/>
                </a:solidFill>
                <a:latin typeface="Calibri" pitchFamily="34" charset="0"/>
              </a:rPr>
              <a:t>Non rientrare per alcun motivo all’interno dell’edificio fino al cessato allarme dato dal Coordinatore dell’emergenza</a:t>
            </a:r>
            <a:endParaRPr lang="it-IT" sz="1800" dirty="0">
              <a:solidFill>
                <a:srgbClr val="008000"/>
              </a:solidFill>
              <a:latin typeface="Calibri" pitchFamily="34" charset="0"/>
            </a:endParaRPr>
          </a:p>
        </p:txBody>
      </p:sp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evac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737" y="4743584"/>
            <a:ext cx="2970920" cy="164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331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4"/>
          <p:cNvSpPr>
            <a:spLocks noChangeArrowheads="1"/>
          </p:cNvSpPr>
          <p:nvPr/>
        </p:nvSpPr>
        <p:spPr bwMode="auto">
          <a:xfrm>
            <a:off x="1115616" y="620713"/>
            <a:ext cx="43929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IN PARTICOLARE </a:t>
            </a:r>
            <a:endParaRPr lang="it-IT" sz="3200" b="1" dirty="0" smtClean="0">
              <a:solidFill>
                <a:srgbClr val="FF3300"/>
              </a:solidFill>
              <a:latin typeface="Comic Sans MS" pitchFamily="66" charset="0"/>
            </a:endParaRPr>
          </a:p>
          <a:p>
            <a:pPr algn="ctr"/>
            <a:r>
              <a:rPr lang="it-IT" sz="3200" b="1" dirty="0" smtClean="0">
                <a:solidFill>
                  <a:srgbClr val="FF3300"/>
                </a:solidFill>
                <a:latin typeface="Comic Sans MS" pitchFamily="66" charset="0"/>
              </a:rPr>
              <a:t>GLI </a:t>
            </a:r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STUDENTI….</a:t>
            </a:r>
          </a:p>
        </p:txBody>
      </p:sp>
      <p:sp>
        <p:nvSpPr>
          <p:cNvPr id="62466" name="Rectangle 5"/>
          <p:cNvSpPr>
            <a:spLocks noChangeArrowheads="1"/>
          </p:cNvSpPr>
          <p:nvPr/>
        </p:nvSpPr>
        <p:spPr bwMode="auto">
          <a:xfrm>
            <a:off x="233379" y="1903003"/>
            <a:ext cx="6124571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•"/>
            </a:pPr>
            <a:r>
              <a:rPr lang="it-IT" sz="1800" dirty="0"/>
              <a:t>In caso di emergenza, all’ordine di evacuazione dell’edificio, mantenere la calma e seguire le istruzioni del docente e le procedure stabilite.</a:t>
            </a:r>
          </a:p>
          <a:p>
            <a:pPr marL="342900" indent="-342900" algn="just"/>
            <a:endParaRPr lang="it-IT" sz="1800" dirty="0"/>
          </a:p>
          <a:p>
            <a:pPr marL="342900" indent="-342900" algn="just"/>
            <a:endParaRPr lang="it-IT" sz="1800" dirty="0"/>
          </a:p>
          <a:p>
            <a:pPr marL="342900" indent="-342900" algn="just">
              <a:buFontTx/>
              <a:buChar char="•"/>
            </a:pPr>
            <a:r>
              <a:rPr lang="it-IT" sz="1800" dirty="0"/>
              <a:t>Nell’ambito della classe sono individuati gli studenti apri fila e chiudi fila  che operano secondo le procedure riportate nella apposita scheda e che sono state comunicate dal coordinatore di classe.</a:t>
            </a:r>
          </a:p>
          <a:p>
            <a:pPr marL="342900" indent="-342900">
              <a:buFontTx/>
              <a:buChar char="•"/>
            </a:pPr>
            <a:endParaRPr lang="it-IT" sz="1800" dirty="0"/>
          </a:p>
        </p:txBody>
      </p:sp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ChangeArrowheads="1"/>
          </p:cNvSpPr>
          <p:nvPr/>
        </p:nvSpPr>
        <p:spPr bwMode="auto">
          <a:xfrm>
            <a:off x="179513" y="2028904"/>
            <a:ext cx="3240359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In situazioni di emergenza,</a:t>
            </a:r>
            <a:r>
              <a:rPr lang="it-IT" sz="2400" i="1" dirty="0"/>
              <a:t> le vittime ed i feriti che si riscontrano possono essere spesso causati da precise alterazioni nei comportamenti dovute al </a:t>
            </a:r>
            <a:endParaRPr lang="it-IT" sz="2400" i="1" dirty="0" smtClean="0"/>
          </a:p>
          <a:p>
            <a:pPr algn="ctr"/>
            <a:r>
              <a:rPr lang="it-IT" sz="2400" b="1" i="1" dirty="0" smtClean="0">
                <a:solidFill>
                  <a:srgbClr val="FF3300"/>
                </a:solidFill>
              </a:rPr>
              <a:t>PANICO</a:t>
            </a:r>
            <a:r>
              <a:rPr lang="it-IT" sz="2400" i="1" dirty="0">
                <a:solidFill>
                  <a:srgbClr val="FF3300"/>
                </a:solidFill>
              </a:rPr>
              <a:t>.</a:t>
            </a:r>
            <a:r>
              <a:rPr lang="it-IT" sz="2400" dirty="0">
                <a:solidFill>
                  <a:srgbClr val="FF3300"/>
                </a:solidFill>
              </a:rPr>
              <a:t> </a:t>
            </a:r>
          </a:p>
        </p:txBody>
      </p:sp>
      <p:pic>
        <p:nvPicPr>
          <p:cNvPr id="63490" name="Picture 3" descr="panic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7230" y="3519636"/>
            <a:ext cx="267652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395536" y="404813"/>
            <a:ext cx="41767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COSA  EVITARE ?</a:t>
            </a:r>
          </a:p>
        </p:txBody>
      </p:sp>
      <p:sp>
        <p:nvSpPr>
          <p:cNvPr id="63492" name="Text Box 5"/>
          <p:cNvSpPr txBox="1">
            <a:spLocks noChangeArrowheads="1"/>
          </p:cNvSpPr>
          <p:nvPr/>
        </p:nvSpPr>
        <p:spPr bwMode="auto">
          <a:xfrm>
            <a:off x="2771775" y="1196975"/>
            <a:ext cx="34559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 b="1" dirty="0">
                <a:solidFill>
                  <a:srgbClr val="000099"/>
                </a:solidFill>
                <a:latin typeface="Comic Sans MS" pitchFamily="66" charset="0"/>
              </a:rPr>
              <a:t>IL PANICO !!!!</a:t>
            </a:r>
          </a:p>
        </p:txBody>
      </p:sp>
      <p:cxnSp>
        <p:nvCxnSpPr>
          <p:cNvPr id="7" name="Connettore 1 6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ChangeArrowheads="1"/>
          </p:cNvSpPr>
          <p:nvPr/>
        </p:nvSpPr>
        <p:spPr bwMode="auto">
          <a:xfrm>
            <a:off x="179512" y="1111384"/>
            <a:ext cx="6367607" cy="2677656"/>
          </a:xfrm>
          <a:prstGeom prst="rect">
            <a:avLst/>
          </a:prstGeom>
          <a:noFill/>
          <a:ln w="12700">
            <a:solidFill>
              <a:srgbClr val="0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Per</a:t>
            </a:r>
            <a:r>
              <a:rPr lang="it-IT" sz="2400" b="1" dirty="0"/>
              <a:t> </a:t>
            </a:r>
            <a:r>
              <a:rPr lang="it-IT" sz="2400" b="1" dirty="0">
                <a:solidFill>
                  <a:srgbClr val="FF3300"/>
                </a:solidFill>
              </a:rPr>
              <a:t>PANICO</a:t>
            </a:r>
          </a:p>
          <a:p>
            <a:pPr algn="ctr"/>
            <a:r>
              <a:rPr lang="it-IT" sz="2400" dirty="0"/>
              <a:t> s'intende una particolare condizione dell'uomo che fa perdere alcune capacità fondamentali per la sua sopravvivenza, quali </a:t>
            </a:r>
            <a:r>
              <a:rPr lang="it-IT" sz="2400" b="1" dirty="0">
                <a:solidFill>
                  <a:srgbClr val="FF3300"/>
                </a:solidFill>
              </a:rPr>
              <a:t>l'attenzione</a:t>
            </a:r>
            <a:r>
              <a:rPr lang="it-IT" sz="2400" b="1" dirty="0" smtClean="0">
                <a:solidFill>
                  <a:srgbClr val="FF3300"/>
                </a:solidFill>
              </a:rPr>
              <a:t>, la </a:t>
            </a:r>
            <a:r>
              <a:rPr lang="it-IT" sz="2400" b="1" dirty="0">
                <a:solidFill>
                  <a:srgbClr val="FF3300"/>
                </a:solidFill>
              </a:rPr>
              <a:t>capacità del corpo di rispondere ai comandi del cervello</a:t>
            </a:r>
          </a:p>
          <a:p>
            <a:pPr algn="ctr"/>
            <a:r>
              <a:rPr lang="it-IT" sz="2400" b="1" dirty="0">
                <a:solidFill>
                  <a:srgbClr val="FF3300"/>
                </a:solidFill>
              </a:rPr>
              <a:t> e la facoltà di ragionamento</a:t>
            </a:r>
            <a:r>
              <a:rPr lang="it-IT" sz="2400" dirty="0"/>
              <a:t> </a:t>
            </a:r>
          </a:p>
        </p:txBody>
      </p:sp>
      <p:pic>
        <p:nvPicPr>
          <p:cNvPr id="64514" name="Picture 3" descr="panic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8765" y="3919599"/>
            <a:ext cx="422910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435624" y="425456"/>
            <a:ext cx="24479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 dirty="0">
                <a:solidFill>
                  <a:srgbClr val="FF3300"/>
                </a:solidFill>
                <a:latin typeface="Comic Sans MS" pitchFamily="66" charset="0"/>
              </a:rPr>
              <a:t>Definizione:</a:t>
            </a:r>
          </a:p>
        </p:txBody>
      </p:sp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panic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4032250"/>
            <a:ext cx="3384550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1 4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467544" y="336875"/>
            <a:ext cx="6048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800" b="1" dirty="0">
                <a:solidFill>
                  <a:srgbClr val="0070C0"/>
                </a:solidFill>
              </a:rPr>
              <a:t>Il panico </a:t>
            </a:r>
            <a:r>
              <a:rPr lang="it-IT" sz="1800" dirty="0"/>
              <a:t>presenta  </a:t>
            </a:r>
            <a:r>
              <a:rPr lang="it-IT" sz="1800" b="1" dirty="0">
                <a:solidFill>
                  <a:srgbClr val="FF0000"/>
                </a:solidFill>
              </a:rPr>
              <a:t>due spontanee manifestazioni</a:t>
            </a:r>
            <a:r>
              <a:rPr lang="it-IT" sz="1800" dirty="0"/>
              <a:t> che se non controllate costituiscono di per sé un elemento di grave pericolo: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179512" y="1916832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800" b="1" dirty="0">
                <a:solidFill>
                  <a:srgbClr val="FF0000"/>
                </a:solidFill>
              </a:rPr>
              <a:t>istinto di coinvolgere gli altri nell'ansia generale </a:t>
            </a:r>
            <a:endParaRPr lang="it-IT" sz="18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1800" dirty="0" smtClean="0"/>
              <a:t>(invocazione </a:t>
            </a:r>
            <a:r>
              <a:rPr lang="it-IT" sz="1800" dirty="0"/>
              <a:t>di aiuto, grida, atti di disperazione</a:t>
            </a:r>
            <a:r>
              <a:rPr lang="it-IT" sz="1800" dirty="0" smtClean="0"/>
              <a:t>,…)</a:t>
            </a:r>
            <a:endParaRPr lang="it-IT" sz="1800" dirty="0"/>
          </a:p>
        </p:txBody>
      </p:sp>
      <p:sp>
        <p:nvSpPr>
          <p:cNvPr id="12" name="Rettangolo 11"/>
          <p:cNvSpPr/>
          <p:nvPr/>
        </p:nvSpPr>
        <p:spPr>
          <a:xfrm>
            <a:off x="3760392" y="2499861"/>
            <a:ext cx="27558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800" b="1" dirty="0">
                <a:solidFill>
                  <a:srgbClr val="FF0000"/>
                </a:solidFill>
              </a:rPr>
              <a:t>istinto alla fuga</a:t>
            </a:r>
            <a:r>
              <a:rPr lang="it-IT" sz="1800" dirty="0"/>
              <a:t>, in cui predomina l'autodifesa, </a:t>
            </a:r>
            <a:r>
              <a:rPr lang="it-IT" sz="1800" b="1" dirty="0">
                <a:solidFill>
                  <a:srgbClr val="FF0000"/>
                </a:solidFill>
              </a:rPr>
              <a:t>con tentativo di esclusione anche violenta degli altri con spinte</a:t>
            </a:r>
            <a:r>
              <a:rPr lang="it-IT" sz="1800" dirty="0"/>
              <a:t>, corse in avanti ed  affermazione dei posti conquistati verso la via della salvezza.</a:t>
            </a:r>
          </a:p>
        </p:txBody>
      </p:sp>
      <p:sp>
        <p:nvSpPr>
          <p:cNvPr id="14" name="Freccia in giù 13"/>
          <p:cNvSpPr/>
          <p:nvPr/>
        </p:nvSpPr>
        <p:spPr>
          <a:xfrm rot="2312796">
            <a:off x="2028020" y="1191858"/>
            <a:ext cx="432048" cy="7683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in giù 16"/>
          <p:cNvSpPr/>
          <p:nvPr/>
        </p:nvSpPr>
        <p:spPr>
          <a:xfrm rot="20108709">
            <a:off x="4209409" y="1357560"/>
            <a:ext cx="432048" cy="7683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ChangeArrowheads="1"/>
          </p:cNvSpPr>
          <p:nvPr/>
        </p:nvSpPr>
        <p:spPr bwMode="auto">
          <a:xfrm>
            <a:off x="1475656" y="831850"/>
            <a:ext cx="61071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Come ridurre i rischi e l’eventuale panico?</a:t>
            </a:r>
          </a:p>
        </p:txBody>
      </p:sp>
      <p:sp>
        <p:nvSpPr>
          <p:cNvPr id="66562" name="Litebulb"/>
          <p:cNvSpPr>
            <a:spLocks noEditPoints="1" noChangeArrowheads="1"/>
          </p:cNvSpPr>
          <p:nvPr/>
        </p:nvSpPr>
        <p:spPr bwMode="auto">
          <a:xfrm>
            <a:off x="3304387" y="2708920"/>
            <a:ext cx="2690812" cy="274161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556 w 21600"/>
              <a:gd name="T13" fmla="*/ 2188 h 21600"/>
              <a:gd name="T14" fmla="*/ 18277 w 21600"/>
              <a:gd name="T15" fmla="*/ 928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ChangeArrowheads="1"/>
          </p:cNvSpPr>
          <p:nvPr/>
        </p:nvSpPr>
        <p:spPr bwMode="auto">
          <a:xfrm>
            <a:off x="179512" y="820008"/>
            <a:ext cx="646419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hlink"/>
                </a:solidFill>
                <a:latin typeface="Comic Sans MS" pitchFamily="66" charset="0"/>
              </a:rPr>
              <a:t>Attuando correttamente il </a:t>
            </a:r>
          </a:p>
          <a:p>
            <a:pPr algn="ctr"/>
            <a:endParaRPr lang="it-IT" b="1" dirty="0">
              <a:solidFill>
                <a:schemeClr val="hlink"/>
              </a:solidFill>
              <a:latin typeface="Comic Sans MS" pitchFamily="66" charset="0"/>
            </a:endParaRPr>
          </a:p>
          <a:p>
            <a:pPr algn="ctr"/>
            <a:r>
              <a:rPr lang="it-IT" sz="3600" b="1" dirty="0">
                <a:solidFill>
                  <a:srgbClr val="FF3300"/>
                </a:solidFill>
                <a:latin typeface="Comic Sans MS" pitchFamily="66" charset="0"/>
              </a:rPr>
              <a:t>PIANO di EMERGENZA !!!</a:t>
            </a:r>
          </a:p>
        </p:txBody>
      </p:sp>
      <p:pic>
        <p:nvPicPr>
          <p:cNvPr id="67586" name="Picture 3" descr="piano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1969" y="2996952"/>
            <a:ext cx="18192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1 4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ttangolo 1"/>
          <p:cNvSpPr>
            <a:spLocks noChangeArrowheads="1"/>
          </p:cNvSpPr>
          <p:nvPr/>
        </p:nvSpPr>
        <p:spPr bwMode="auto">
          <a:xfrm>
            <a:off x="106139" y="595040"/>
            <a:ext cx="641007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ABBINAMENT0</a:t>
            </a:r>
          </a:p>
          <a:p>
            <a:pPr algn="ctr"/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LOCALI - AREE DI RACCOLTA</a:t>
            </a:r>
          </a:p>
        </p:txBody>
      </p:sp>
      <p:sp>
        <p:nvSpPr>
          <p:cNvPr id="68610" name="Rettangolo 2"/>
          <p:cNvSpPr>
            <a:spLocks noChangeArrowheads="1"/>
          </p:cNvSpPr>
          <p:nvPr/>
        </p:nvSpPr>
        <p:spPr bwMode="auto">
          <a:xfrm>
            <a:off x="106139" y="2276474"/>
            <a:ext cx="641007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</a:pPr>
            <a:r>
              <a:rPr lang="it-IT" sz="1800" dirty="0">
                <a:latin typeface="Calibri" pitchFamily="34" charset="0"/>
              </a:rPr>
              <a:t>Ogni aula o locale della scuola è abbinato ad un percorso di esodo che porta  alla relativa area di raccolta.</a:t>
            </a:r>
          </a:p>
          <a:p>
            <a:pPr marL="342900" indent="-342900"/>
            <a:endParaRPr lang="it-IT" sz="1800" dirty="0">
              <a:latin typeface="Calibri" pitchFamily="34" charset="0"/>
            </a:endParaRPr>
          </a:p>
          <a:p>
            <a:pPr marL="342900" indent="-342900">
              <a:buFontTx/>
              <a:buChar char="•"/>
            </a:pPr>
            <a:r>
              <a:rPr lang="it-IT" sz="1800" dirty="0">
                <a:latin typeface="Calibri" pitchFamily="34" charset="0"/>
              </a:rPr>
              <a:t>Prendere visione della planimetria affissa nel locale e del percorso da seguire.</a:t>
            </a:r>
          </a:p>
          <a:p>
            <a:pPr marL="342900" indent="-342900"/>
            <a:r>
              <a:rPr lang="it-IT" sz="1800" dirty="0">
                <a:latin typeface="Calibri" pitchFamily="34" charset="0"/>
              </a:rPr>
              <a:t> </a:t>
            </a:r>
          </a:p>
          <a:p>
            <a:pPr marL="342900" indent="-342900">
              <a:buFontTx/>
              <a:buChar char="•"/>
            </a:pPr>
            <a:r>
              <a:rPr lang="it-IT" sz="1800" dirty="0">
                <a:latin typeface="Calibri" pitchFamily="34" charset="0"/>
              </a:rPr>
              <a:t>Se permangono dubbi chiedere al Coordinatore di Classe.</a:t>
            </a:r>
          </a:p>
          <a:p>
            <a:pPr marL="342900" indent="-342900"/>
            <a:endParaRPr lang="it-IT" sz="1800" dirty="0">
              <a:latin typeface="Calibri" pitchFamily="34" charset="0"/>
            </a:endParaRPr>
          </a:p>
        </p:txBody>
      </p:sp>
      <p:pic>
        <p:nvPicPr>
          <p:cNvPr id="68611" name="Picture 4" descr="esod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4672013"/>
            <a:ext cx="4032250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Picture 5" descr="punto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960" y="4260180"/>
            <a:ext cx="16891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ttore 1 6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ChangeArrowheads="1"/>
          </p:cNvSpPr>
          <p:nvPr/>
        </p:nvSpPr>
        <p:spPr bwMode="auto">
          <a:xfrm>
            <a:off x="1115616" y="765175"/>
            <a:ext cx="42497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>
                <a:solidFill>
                  <a:srgbClr val="FF3300"/>
                </a:solidFill>
                <a:latin typeface="Comic Sans MS" pitchFamily="66" charset="0"/>
              </a:rPr>
              <a:t>SEGNALI E AVVISI</a:t>
            </a:r>
          </a:p>
        </p:txBody>
      </p:sp>
      <p:sp>
        <p:nvSpPr>
          <p:cNvPr id="71682" name="Rectangle 3"/>
          <p:cNvSpPr>
            <a:spLocks noChangeArrowheads="1"/>
          </p:cNvSpPr>
          <p:nvPr/>
        </p:nvSpPr>
        <p:spPr bwMode="auto">
          <a:xfrm>
            <a:off x="251520" y="1844824"/>
            <a:ext cx="610643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sz="1800" dirty="0"/>
              <a:t>Nell’attività di prevenzione viene data grande importanza alla comunicazione ed alla informazione, attuata anche mediante cartelli di segnalazione. </a:t>
            </a:r>
          </a:p>
          <a:p>
            <a:pPr algn="just"/>
            <a:endParaRPr lang="it-IT" sz="1800" dirty="0"/>
          </a:p>
          <a:p>
            <a:pPr algn="just"/>
            <a:endParaRPr lang="it-IT" sz="1800" dirty="0"/>
          </a:p>
          <a:p>
            <a:pPr algn="just"/>
            <a:r>
              <a:rPr lang="it-IT" sz="1800" b="1" dirty="0"/>
              <a:t>In generale si definisce</a:t>
            </a:r>
            <a:r>
              <a:rPr lang="it-IT" sz="1800" dirty="0"/>
              <a:t> </a:t>
            </a:r>
            <a:r>
              <a:rPr lang="it-IT" sz="1800" b="1" dirty="0">
                <a:solidFill>
                  <a:srgbClr val="FF3300"/>
                </a:solidFill>
              </a:rPr>
              <a:t>segnaletica di sicurezza</a:t>
            </a:r>
            <a:r>
              <a:rPr lang="it-IT" sz="1800" dirty="0"/>
              <a:t> </a:t>
            </a:r>
            <a:r>
              <a:rPr lang="it-IT" sz="1800" b="1" dirty="0">
                <a:solidFill>
                  <a:srgbClr val="000099"/>
                </a:solidFill>
              </a:rPr>
              <a:t>il sistema di segnalazione che, riferito ad una determinata macchina o situazione, trasmette mediante un colore o un simbolo,</a:t>
            </a:r>
          </a:p>
          <a:p>
            <a:pPr algn="just"/>
            <a:r>
              <a:rPr lang="it-IT" sz="1800" b="1" dirty="0">
                <a:solidFill>
                  <a:srgbClr val="000099"/>
                </a:solidFill>
              </a:rPr>
              <a:t>un messaggio di sicurezza.</a:t>
            </a:r>
          </a:p>
          <a:p>
            <a:pPr algn="just"/>
            <a:endParaRPr lang="it-IT" sz="1800" b="1" dirty="0">
              <a:solidFill>
                <a:srgbClr val="000099"/>
              </a:solidFill>
            </a:endParaRPr>
          </a:p>
        </p:txBody>
      </p:sp>
      <p:pic>
        <p:nvPicPr>
          <p:cNvPr id="71683" name="Picture 4" descr="segnaleti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7566" y="4623519"/>
            <a:ext cx="3168650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ttangolo 1"/>
          <p:cNvSpPr>
            <a:spLocks noChangeArrowheads="1"/>
          </p:cNvSpPr>
          <p:nvPr/>
        </p:nvSpPr>
        <p:spPr bwMode="auto">
          <a:xfrm>
            <a:off x="611188" y="981075"/>
            <a:ext cx="554498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3300"/>
                </a:solidFill>
                <a:latin typeface="Comic Sans MS" pitchFamily="66" charset="0"/>
              </a:rPr>
              <a:t>DIRITTI </a:t>
            </a:r>
            <a:endParaRPr lang="it-IT" b="1" dirty="0" smtClean="0">
              <a:solidFill>
                <a:srgbClr val="FF3300"/>
              </a:solidFill>
              <a:latin typeface="Comic Sans MS" pitchFamily="66" charset="0"/>
            </a:endParaRPr>
          </a:p>
          <a:p>
            <a:r>
              <a:rPr lang="it-IT" b="1" dirty="0">
                <a:solidFill>
                  <a:srgbClr val="FF3300"/>
                </a:solidFill>
                <a:latin typeface="Comic Sans MS" pitchFamily="66" charset="0"/>
              </a:rPr>
              <a:t>	</a:t>
            </a:r>
            <a:r>
              <a:rPr lang="it-IT" b="1" dirty="0" smtClean="0">
                <a:solidFill>
                  <a:srgbClr val="FF3300"/>
                </a:solidFill>
                <a:latin typeface="Comic Sans MS" pitchFamily="66" charset="0"/>
              </a:rPr>
              <a:t>OBBLIGHI</a:t>
            </a:r>
          </a:p>
          <a:p>
            <a:r>
              <a:rPr lang="it-IT" b="1" dirty="0" smtClean="0">
                <a:solidFill>
                  <a:srgbClr val="FF3300"/>
                </a:solidFill>
                <a:latin typeface="Comic Sans MS" pitchFamily="66" charset="0"/>
              </a:rPr>
              <a:t>		RESPONSABILITA</a:t>
            </a:r>
            <a:r>
              <a:rPr lang="it-IT" b="1" dirty="0">
                <a:solidFill>
                  <a:srgbClr val="FF3300"/>
                </a:solidFill>
                <a:latin typeface="Comic Sans MS" pitchFamily="66" charset="0"/>
              </a:rPr>
              <a:t>’</a:t>
            </a:r>
          </a:p>
        </p:txBody>
      </p:sp>
      <p:sp>
        <p:nvSpPr>
          <p:cNvPr id="25602" name="Rettangolo 2"/>
          <p:cNvSpPr>
            <a:spLocks noChangeArrowheads="1"/>
          </p:cNvSpPr>
          <p:nvPr/>
        </p:nvSpPr>
        <p:spPr bwMode="auto">
          <a:xfrm>
            <a:off x="395536" y="2852936"/>
            <a:ext cx="5689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800" dirty="0">
                <a:solidFill>
                  <a:schemeClr val="hlink"/>
                </a:solidFill>
                <a:latin typeface="Calibri" pitchFamily="34" charset="0"/>
              </a:rPr>
              <a:t>Lo studente quindi, come ogni altro soggetto presente in Istituto, è titolare di diritti, doveri e responsabilità in relazione al proprio operato ed alla sicurezza nell’ambiente scolastico.</a:t>
            </a:r>
          </a:p>
        </p:txBody>
      </p:sp>
      <p:pic>
        <p:nvPicPr>
          <p:cNvPr id="25603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4293096"/>
            <a:ext cx="3832225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ChangeArrowheads="1"/>
          </p:cNvSpPr>
          <p:nvPr/>
        </p:nvSpPr>
        <p:spPr bwMode="auto">
          <a:xfrm>
            <a:off x="1187624" y="620713"/>
            <a:ext cx="42497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SEGNALI E AVVISI</a:t>
            </a:r>
          </a:p>
        </p:txBody>
      </p:sp>
      <p:sp>
        <p:nvSpPr>
          <p:cNvPr id="72706" name="Rectangle 3"/>
          <p:cNvSpPr>
            <a:spLocks noChangeArrowheads="1"/>
          </p:cNvSpPr>
          <p:nvPr/>
        </p:nvSpPr>
        <p:spPr bwMode="auto">
          <a:xfrm>
            <a:off x="251520" y="1628775"/>
            <a:ext cx="610643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800" dirty="0"/>
              <a:t>I cartelli di segnalazione sono divisi in cinque categorie:</a:t>
            </a:r>
          </a:p>
          <a:p>
            <a:endParaRPr lang="it-IT" sz="1800" b="1" dirty="0"/>
          </a:p>
          <a:p>
            <a:r>
              <a:rPr lang="it-IT" sz="1800" b="1" dirty="0">
                <a:solidFill>
                  <a:srgbClr val="FF3300"/>
                </a:solidFill>
                <a:latin typeface="Comic Sans MS" pitchFamily="66" charset="0"/>
              </a:rPr>
              <a:t> DIVIETO</a:t>
            </a:r>
            <a:r>
              <a:rPr lang="it-IT" sz="1800" dirty="0"/>
              <a:t>  </a:t>
            </a:r>
            <a:endParaRPr lang="it-IT" sz="1800" dirty="0" smtClean="0"/>
          </a:p>
          <a:p>
            <a:r>
              <a:rPr lang="it-IT" sz="1800" dirty="0" smtClean="0"/>
              <a:t>(</a:t>
            </a:r>
            <a:r>
              <a:rPr lang="it-IT" sz="1800" dirty="0"/>
              <a:t>rotondi - pittogramma nero - bordo rosso)</a:t>
            </a:r>
          </a:p>
          <a:p>
            <a:endParaRPr lang="it-IT" sz="1800" dirty="0"/>
          </a:p>
          <a:p>
            <a:r>
              <a:rPr lang="it-IT" sz="1800" b="1" dirty="0">
                <a:solidFill>
                  <a:schemeClr val="hlink"/>
                </a:solidFill>
                <a:latin typeface="Comic Sans MS" pitchFamily="66" charset="0"/>
              </a:rPr>
              <a:t> PRESCRIZIONE</a:t>
            </a:r>
            <a:r>
              <a:rPr lang="it-IT" sz="1800" dirty="0"/>
              <a:t> </a:t>
            </a:r>
            <a:endParaRPr lang="it-IT" sz="1800" dirty="0" smtClean="0"/>
          </a:p>
          <a:p>
            <a:r>
              <a:rPr lang="it-IT" sz="1800" dirty="0" smtClean="0"/>
              <a:t>(</a:t>
            </a:r>
            <a:r>
              <a:rPr lang="it-IT" sz="1800" dirty="0"/>
              <a:t>rotondi - pittogramma bianco – sfondo blu)</a:t>
            </a:r>
          </a:p>
          <a:p>
            <a:endParaRPr lang="it-IT" sz="1800" dirty="0"/>
          </a:p>
          <a:p>
            <a:r>
              <a:rPr lang="it-IT" sz="1800" b="1" dirty="0">
                <a:latin typeface="Comic Sans MS" pitchFamily="66" charset="0"/>
              </a:rPr>
              <a:t> AVVERTIMENTO</a:t>
            </a:r>
            <a:r>
              <a:rPr lang="it-IT" sz="1800" dirty="0"/>
              <a:t> </a:t>
            </a:r>
            <a:endParaRPr lang="it-IT" sz="1800" dirty="0" smtClean="0"/>
          </a:p>
          <a:p>
            <a:r>
              <a:rPr lang="it-IT" sz="1800" dirty="0" smtClean="0"/>
              <a:t>(</a:t>
            </a:r>
            <a:r>
              <a:rPr lang="it-IT" sz="1800" dirty="0"/>
              <a:t>triangolari - pittogramma nero – sfondo giallo)</a:t>
            </a:r>
          </a:p>
          <a:p>
            <a:endParaRPr lang="it-IT" sz="1800" dirty="0"/>
          </a:p>
          <a:p>
            <a:r>
              <a:rPr lang="it-IT" sz="1800" b="1" dirty="0">
                <a:solidFill>
                  <a:srgbClr val="008000"/>
                </a:solidFill>
                <a:latin typeface="Comic Sans MS" pitchFamily="66" charset="0"/>
              </a:rPr>
              <a:t> SALVATAGGIO E SOCCORSO</a:t>
            </a:r>
            <a:r>
              <a:rPr lang="it-IT" sz="1800" dirty="0"/>
              <a:t> </a:t>
            </a:r>
            <a:endParaRPr lang="it-IT" sz="1800" dirty="0" smtClean="0"/>
          </a:p>
          <a:p>
            <a:r>
              <a:rPr lang="it-IT" sz="1800" dirty="0" smtClean="0"/>
              <a:t>(</a:t>
            </a:r>
            <a:r>
              <a:rPr lang="it-IT" sz="1800" dirty="0"/>
              <a:t>verdi- quadrati o rettangolari – </a:t>
            </a:r>
            <a:r>
              <a:rPr lang="it-IT" sz="1800" dirty="0" smtClean="0"/>
              <a:t>pittogramma bianco)</a:t>
            </a:r>
          </a:p>
          <a:p>
            <a:endParaRPr lang="it-IT" sz="1800" dirty="0"/>
          </a:p>
          <a:p>
            <a:r>
              <a:rPr lang="it-IT" sz="1800" b="1" dirty="0">
                <a:solidFill>
                  <a:srgbClr val="FF3300"/>
                </a:solidFill>
                <a:latin typeface="Comic Sans MS" pitchFamily="66" charset="0"/>
              </a:rPr>
              <a:t> ATTREZZATURE ANTINCENDIO</a:t>
            </a:r>
            <a:r>
              <a:rPr lang="it-IT" sz="1800" dirty="0"/>
              <a:t> </a:t>
            </a:r>
            <a:endParaRPr lang="it-IT" sz="1800" dirty="0" smtClean="0"/>
          </a:p>
          <a:p>
            <a:r>
              <a:rPr lang="it-IT" sz="1800" dirty="0" smtClean="0"/>
              <a:t>(rossi </a:t>
            </a:r>
            <a:r>
              <a:rPr lang="it-IT" sz="1800" dirty="0"/>
              <a:t>– quadrati o rettangolari - </a:t>
            </a:r>
            <a:r>
              <a:rPr lang="it-IT" sz="1800" dirty="0" smtClean="0"/>
              <a:t> pittogramma bianco)</a:t>
            </a:r>
            <a:endParaRPr lang="it-IT" sz="1800" dirty="0"/>
          </a:p>
        </p:txBody>
      </p:sp>
      <p:pic>
        <p:nvPicPr>
          <p:cNvPr id="72707" name="Picture 4" descr="3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3731" y="2414966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8" name="Picture 5" descr="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00068" y="3144020"/>
            <a:ext cx="7207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6" descr="pericol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93731" y="3890932"/>
            <a:ext cx="5334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7" descr="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73094" y="4653136"/>
            <a:ext cx="5746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1" name="Picture 8" descr="5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73094" y="5589240"/>
            <a:ext cx="5048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Connettore 1 9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179512" y="1600200"/>
            <a:ext cx="633670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sz="2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Segnale di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divieto</a:t>
            </a: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: un segnale che vieta un comportamento che potrebbe far correre o causare un pericolo.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it-IT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 CARTELLI DI </a:t>
            </a:r>
            <a:r>
              <a:rPr lang="it-IT" sz="1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DIVIETO</a:t>
            </a:r>
            <a:r>
              <a:rPr lang="it-IT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SONO DI FORMA CIRCOLARE CON PITTOGRAMMI NERI SU FONDO BIANCO E BORDO ROSSO CON STRISCIA TRASVERSALE ROSSA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it-IT" sz="18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73730" name="Picture 5" descr="segnaletica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3861049"/>
            <a:ext cx="6336704" cy="2495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Text Box 6"/>
          <p:cNvSpPr txBox="1">
            <a:spLocks noChangeArrowheads="1"/>
          </p:cNvSpPr>
          <p:nvPr/>
        </p:nvSpPr>
        <p:spPr bwMode="auto">
          <a:xfrm>
            <a:off x="827088" y="692150"/>
            <a:ext cx="3744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>
                <a:solidFill>
                  <a:srgbClr val="FF3300"/>
                </a:solidFill>
                <a:latin typeface="Comic Sans MS" pitchFamily="66" charset="0"/>
              </a:rPr>
              <a:t>Segnali di divieto</a:t>
            </a:r>
          </a:p>
        </p:txBody>
      </p:sp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179512" y="981075"/>
            <a:ext cx="646419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33400" indent="-533400" algn="just">
              <a:buFontTx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Segnale di </a:t>
            </a:r>
            <a:r>
              <a:rPr lang="it-IT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Prescrizione</a:t>
            </a: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: segnale che prescrive un determinato comportamento.</a:t>
            </a:r>
          </a:p>
          <a:p>
            <a:pPr marL="533400" indent="-533400" algn="just">
              <a:buFontTx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 CARTELLI DI </a:t>
            </a:r>
            <a:r>
              <a:rPr lang="it-IT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PRESCRIZIONE </a:t>
            </a: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SONO DI FORMA CIRCOLARE CON PITTOGRAMMI BIANCHI SU </a:t>
            </a:r>
            <a:r>
              <a:rPr lang="it-IT" sz="20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FONDO AZZURRO</a:t>
            </a:r>
          </a:p>
        </p:txBody>
      </p:sp>
      <p:pic>
        <p:nvPicPr>
          <p:cNvPr id="74754" name="Picture 3" descr="segnaletica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964135"/>
            <a:ext cx="6324016" cy="3129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5" name="Text Box 4"/>
          <p:cNvSpPr txBox="1">
            <a:spLocks noChangeArrowheads="1"/>
          </p:cNvSpPr>
          <p:nvPr/>
        </p:nvSpPr>
        <p:spPr bwMode="auto">
          <a:xfrm>
            <a:off x="827088" y="404813"/>
            <a:ext cx="5184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>
                <a:solidFill>
                  <a:schemeClr val="hlink"/>
                </a:solidFill>
                <a:latin typeface="Comic Sans MS" pitchFamily="66" charset="0"/>
              </a:rPr>
              <a:t>Segnali di prescrizione</a:t>
            </a:r>
          </a:p>
        </p:txBody>
      </p:sp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95289" y="1412875"/>
            <a:ext cx="612092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33400" indent="-533400" algn="just">
              <a:buFontTx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Segnale di </a:t>
            </a:r>
            <a:r>
              <a:rPr lang="it-IT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Avvertimento:</a:t>
            </a: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un segnale che avverte di un rischio o pericolo.</a:t>
            </a:r>
          </a:p>
          <a:p>
            <a:pPr marL="533400" indent="-533400" algn="just">
              <a:buFontTx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 CARTELLI DI </a:t>
            </a: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AVVERTIMENTO </a:t>
            </a: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SONO DI FORMA TRIANGOLARE CON PITTOGRAMMI NERI SU FONDO GIALLO E BORDO NERO</a:t>
            </a:r>
          </a:p>
        </p:txBody>
      </p:sp>
      <p:pic>
        <p:nvPicPr>
          <p:cNvPr id="75778" name="Picture 3" descr="segnaletica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741315"/>
            <a:ext cx="5976938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Text Box 4"/>
          <p:cNvSpPr txBox="1">
            <a:spLocks noChangeArrowheads="1"/>
          </p:cNvSpPr>
          <p:nvPr/>
        </p:nvSpPr>
        <p:spPr bwMode="auto">
          <a:xfrm>
            <a:off x="755650" y="692150"/>
            <a:ext cx="5545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>
                <a:latin typeface="Comic Sans MS" pitchFamily="66" charset="0"/>
              </a:rPr>
              <a:t>Segnali di avvertimento</a:t>
            </a:r>
          </a:p>
        </p:txBody>
      </p:sp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179512" y="1052513"/>
            <a:ext cx="633670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33400" indent="-533400" algn="just">
              <a:buFontTx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Segnale di </a:t>
            </a:r>
            <a:r>
              <a:rPr lang="it-IT" sz="2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Salvataggio o di Soccorso</a:t>
            </a: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: un segnale che fornisce indicazioni relative alle uscite di sicurezza o ai mezzi di soccorso o di salvataggio</a:t>
            </a:r>
          </a:p>
          <a:p>
            <a:pPr marL="533400" indent="-533400" algn="just">
              <a:buFontTx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 CARTELLI DI </a:t>
            </a:r>
            <a:r>
              <a:rPr lang="it-IT" sz="2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SALVATAGGIO</a:t>
            </a: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SONO DI FORMA RETTANGOLARE-QUADRATA CON PITTOGRAMMI BIANCHI SU FONDO VERDE</a:t>
            </a:r>
          </a:p>
        </p:txBody>
      </p:sp>
      <p:pic>
        <p:nvPicPr>
          <p:cNvPr id="76802" name="Picture 3" descr="segnaletica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956" y="3186430"/>
            <a:ext cx="5839676" cy="333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Text Box 4"/>
          <p:cNvSpPr txBox="1">
            <a:spLocks noChangeArrowheads="1"/>
          </p:cNvSpPr>
          <p:nvPr/>
        </p:nvSpPr>
        <p:spPr bwMode="auto">
          <a:xfrm>
            <a:off x="1042988" y="476250"/>
            <a:ext cx="5761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>
                <a:solidFill>
                  <a:srgbClr val="008000"/>
                </a:solidFill>
                <a:latin typeface="Comic Sans MS" pitchFamily="66" charset="0"/>
              </a:rPr>
              <a:t>Segnali di salvataggio e soccorso </a:t>
            </a:r>
          </a:p>
        </p:txBody>
      </p:sp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179513" y="1196975"/>
            <a:ext cx="6336704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33400" indent="-533400" algn="just">
              <a:buFontTx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Segnale per le </a:t>
            </a: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Attrezzature Antincendio</a:t>
            </a:r>
          </a:p>
          <a:p>
            <a:pPr marL="533400" indent="-533400" algn="just">
              <a:buFontTx/>
              <a:buChar char="•"/>
              <a:defRPr/>
            </a:pP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 CARTELLI PER LE </a:t>
            </a: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ATTREZZATURE ANTINCENDIO</a:t>
            </a: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SONO DI FORMA RETTANGOLARE-QUADRATA CON PITTOGRAMMI BIANCHI SU FONDO ROSSO</a:t>
            </a:r>
          </a:p>
        </p:txBody>
      </p:sp>
      <p:pic>
        <p:nvPicPr>
          <p:cNvPr id="77826" name="Picture 3" descr="segnaletica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00" y="2684795"/>
            <a:ext cx="5905500" cy="374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Text Box 4"/>
          <p:cNvSpPr txBox="1">
            <a:spLocks noChangeArrowheads="1"/>
          </p:cNvSpPr>
          <p:nvPr/>
        </p:nvSpPr>
        <p:spPr bwMode="auto">
          <a:xfrm>
            <a:off x="1187450" y="476250"/>
            <a:ext cx="424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b="1">
                <a:solidFill>
                  <a:srgbClr val="FF3300"/>
                </a:solidFill>
                <a:latin typeface="Comic Sans MS" pitchFamily="66" charset="0"/>
              </a:rPr>
              <a:t>Attrezzature antincendio</a:t>
            </a:r>
          </a:p>
        </p:txBody>
      </p:sp>
      <p:cxnSp>
        <p:nvCxnSpPr>
          <p:cNvPr id="7" name="Connettore 1 6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45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ttangolo 1"/>
          <p:cNvSpPr>
            <a:spLocks noChangeArrowheads="1"/>
          </p:cNvSpPr>
          <p:nvPr/>
        </p:nvSpPr>
        <p:spPr bwMode="auto">
          <a:xfrm>
            <a:off x="671735" y="260648"/>
            <a:ext cx="56165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>
                <a:solidFill>
                  <a:srgbClr val="FF3300"/>
                </a:solidFill>
                <a:latin typeface="Comic Sans MS" pitchFamily="66" charset="0"/>
              </a:rPr>
              <a:t>FATTORI DI RISCHIO </a:t>
            </a:r>
          </a:p>
          <a:p>
            <a:pPr algn="ctr"/>
            <a:r>
              <a:rPr lang="it-IT" sz="3200" b="1">
                <a:solidFill>
                  <a:srgbClr val="FF3300"/>
                </a:solidFill>
                <a:latin typeface="Comic Sans MS" pitchFamily="66" charset="0"/>
              </a:rPr>
              <a:t>NELLA SCUOLA</a:t>
            </a:r>
          </a:p>
        </p:txBody>
      </p:sp>
      <p:sp>
        <p:nvSpPr>
          <p:cNvPr id="34818" name="Rettangolo 2"/>
          <p:cNvSpPr>
            <a:spLocks noChangeArrowheads="1"/>
          </p:cNvSpPr>
          <p:nvPr/>
        </p:nvSpPr>
        <p:spPr bwMode="auto">
          <a:xfrm>
            <a:off x="251520" y="1771948"/>
            <a:ext cx="5526087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it-IT" sz="2000" b="1" dirty="0">
                <a:solidFill>
                  <a:schemeClr val="hlink"/>
                </a:solidFill>
                <a:latin typeface="Comic Sans MS" pitchFamily="66" charset="0"/>
              </a:rPr>
              <a:t>  INCENDIO</a:t>
            </a:r>
          </a:p>
          <a:p>
            <a:endParaRPr lang="it-IT" sz="2000" b="1" dirty="0">
              <a:solidFill>
                <a:schemeClr val="hlink"/>
              </a:solidFill>
              <a:latin typeface="Comic Sans MS" pitchFamily="66" charset="0"/>
            </a:endParaRPr>
          </a:p>
          <a:p>
            <a:pPr>
              <a:buFontTx/>
              <a:buChar char="•"/>
            </a:pPr>
            <a:endParaRPr lang="it-IT" sz="2000" b="1" dirty="0">
              <a:solidFill>
                <a:schemeClr val="hlink"/>
              </a:solidFill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it-IT" sz="2000" b="1" dirty="0">
                <a:solidFill>
                  <a:schemeClr val="hlink"/>
                </a:solidFill>
                <a:latin typeface="Comic Sans MS" pitchFamily="66" charset="0"/>
              </a:rPr>
              <a:t>  SPAZI E STRUTTURA IN GENERE</a:t>
            </a:r>
          </a:p>
          <a:p>
            <a:endParaRPr lang="it-IT" sz="2000" b="1" dirty="0">
              <a:solidFill>
                <a:schemeClr val="hlink"/>
              </a:solidFill>
              <a:latin typeface="Comic Sans MS" pitchFamily="66" charset="0"/>
            </a:endParaRPr>
          </a:p>
          <a:p>
            <a:pPr>
              <a:buFontTx/>
              <a:buChar char="•"/>
            </a:pPr>
            <a:endParaRPr lang="it-IT" sz="2000" b="1" dirty="0">
              <a:solidFill>
                <a:schemeClr val="hlink"/>
              </a:solidFill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it-IT" sz="2000" b="1" dirty="0">
                <a:solidFill>
                  <a:schemeClr val="hlink"/>
                </a:solidFill>
                <a:latin typeface="Comic Sans MS" pitchFamily="66" charset="0"/>
              </a:rPr>
              <a:t>  PALESTRA</a:t>
            </a:r>
          </a:p>
          <a:p>
            <a:endParaRPr lang="it-IT" sz="2000" b="1" dirty="0">
              <a:solidFill>
                <a:schemeClr val="hlink"/>
              </a:solidFill>
              <a:latin typeface="Comic Sans MS" pitchFamily="66" charset="0"/>
            </a:endParaRPr>
          </a:p>
          <a:p>
            <a:endParaRPr lang="it-IT" sz="2000" b="1" dirty="0">
              <a:solidFill>
                <a:schemeClr val="hlink"/>
              </a:solidFill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it-IT" sz="2000" b="1" dirty="0">
                <a:solidFill>
                  <a:schemeClr val="hlink"/>
                </a:solidFill>
                <a:latin typeface="Comic Sans MS" pitchFamily="66" charset="0"/>
              </a:rPr>
              <a:t>  RISCHIO COMPORTAMENTALE</a:t>
            </a:r>
          </a:p>
          <a:p>
            <a:pPr>
              <a:buFontTx/>
              <a:buChar char="•"/>
            </a:pPr>
            <a:endParaRPr lang="it-IT" sz="2000" b="1" dirty="0">
              <a:solidFill>
                <a:schemeClr val="hlink"/>
              </a:solidFill>
              <a:latin typeface="Comic Sans MS" pitchFamily="66" charset="0"/>
            </a:endParaRPr>
          </a:p>
          <a:p>
            <a:endParaRPr lang="it-IT" sz="2000" b="1" dirty="0">
              <a:solidFill>
                <a:schemeClr val="hlink"/>
              </a:solidFill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it-IT" sz="2000" b="1" dirty="0">
                <a:solidFill>
                  <a:schemeClr val="hlink"/>
                </a:solidFill>
                <a:latin typeface="Comic Sans MS" pitchFamily="66" charset="0"/>
              </a:rPr>
              <a:t>  RISCHIO BIOLOGICO</a:t>
            </a:r>
          </a:p>
          <a:p>
            <a:endParaRPr lang="it-IT" sz="2000" b="1" dirty="0">
              <a:solidFill>
                <a:schemeClr val="hlink"/>
              </a:solidFill>
              <a:latin typeface="Comic Sans MS" pitchFamily="66" charset="0"/>
            </a:endParaRPr>
          </a:p>
        </p:txBody>
      </p:sp>
      <p:pic>
        <p:nvPicPr>
          <p:cNvPr id="34819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1960" y="1347250"/>
            <a:ext cx="86360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Immagin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2264073"/>
            <a:ext cx="1233488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Immagin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760" y="3297163"/>
            <a:ext cx="1238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Immagin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040" y="4219873"/>
            <a:ext cx="1647825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Immagin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1920" y="5517233"/>
            <a:ext cx="1519237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Connettore 1 14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ttangolo 1"/>
          <p:cNvSpPr>
            <a:spLocks noChangeArrowheads="1"/>
          </p:cNvSpPr>
          <p:nvPr/>
        </p:nvSpPr>
        <p:spPr bwMode="auto">
          <a:xfrm>
            <a:off x="1045641" y="765175"/>
            <a:ext cx="44624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b="1">
                <a:solidFill>
                  <a:srgbClr val="FF3300"/>
                </a:solidFill>
                <a:latin typeface="Comic Sans MS" pitchFamily="66" charset="0"/>
              </a:rPr>
              <a:t>RISCHIO INCENDIO</a:t>
            </a:r>
          </a:p>
        </p:txBody>
      </p:sp>
      <p:sp>
        <p:nvSpPr>
          <p:cNvPr id="35842" name="Rettangolo 2"/>
          <p:cNvSpPr>
            <a:spLocks noChangeArrowheads="1"/>
          </p:cNvSpPr>
          <p:nvPr/>
        </p:nvSpPr>
        <p:spPr bwMode="auto">
          <a:xfrm>
            <a:off x="395537" y="4508500"/>
            <a:ext cx="583264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latin typeface="Calibri" pitchFamily="34" charset="0"/>
              </a:rPr>
              <a:t>L’attività scolastica, per tipologia e dimensioni, è soggetta a </a:t>
            </a:r>
            <a:r>
              <a:rPr lang="it-IT" sz="2000" dirty="0" smtClean="0">
                <a:latin typeface="Calibri" pitchFamily="34" charset="0"/>
              </a:rPr>
              <a:t>particolari prescrizioni </a:t>
            </a:r>
            <a:r>
              <a:rPr lang="it-IT" sz="2000" dirty="0">
                <a:latin typeface="Calibri" pitchFamily="34" charset="0"/>
              </a:rPr>
              <a:t>che riguardano il rischio incendio che assume quindi notevole importanza per le conseguenze in termini di perdita di vite umane e danni economici.</a:t>
            </a:r>
          </a:p>
        </p:txBody>
      </p:sp>
      <p:pic>
        <p:nvPicPr>
          <p:cNvPr id="35843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1700213"/>
            <a:ext cx="5035550" cy="239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9952" y="2025626"/>
            <a:ext cx="24574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5" name="Text Box 4"/>
          <p:cNvSpPr txBox="1">
            <a:spLocks noChangeArrowheads="1"/>
          </p:cNvSpPr>
          <p:nvPr/>
        </p:nvSpPr>
        <p:spPr bwMode="auto">
          <a:xfrm>
            <a:off x="900113" y="620713"/>
            <a:ext cx="55451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>
                <a:solidFill>
                  <a:srgbClr val="FF3300"/>
                </a:solidFill>
                <a:latin typeface="Comic Sans MS" pitchFamily="66" charset="0"/>
              </a:rPr>
              <a:t>COME CI SI COMPORTA ?</a:t>
            </a:r>
          </a:p>
        </p:txBody>
      </p:sp>
      <p:sp>
        <p:nvSpPr>
          <p:cNvPr id="36866" name="Rectangle 5"/>
          <p:cNvSpPr>
            <a:spLocks noChangeArrowheads="1"/>
          </p:cNvSpPr>
          <p:nvPr/>
        </p:nvSpPr>
        <p:spPr bwMode="auto">
          <a:xfrm>
            <a:off x="395537" y="1618432"/>
            <a:ext cx="4536504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latin typeface="Calibri" pitchFamily="34" charset="0"/>
              </a:rPr>
              <a:t>Chiunque</a:t>
            </a:r>
            <a:r>
              <a:rPr lang="it-IT" sz="2400" b="1" dirty="0">
                <a:latin typeface="Calibri" pitchFamily="34" charset="0"/>
              </a:rPr>
              <a:t> </a:t>
            </a:r>
            <a:r>
              <a:rPr lang="it-IT" sz="2400" b="1" dirty="0">
                <a:solidFill>
                  <a:schemeClr val="hlink"/>
                </a:solidFill>
                <a:latin typeface="Calibri" pitchFamily="34" charset="0"/>
              </a:rPr>
              <a:t>si accorga dell’incendio</a:t>
            </a:r>
            <a:r>
              <a:rPr lang="it-IT" sz="2000" b="1" dirty="0">
                <a:solidFill>
                  <a:schemeClr val="hlink"/>
                </a:solidFill>
                <a:latin typeface="Calibri" pitchFamily="34" charset="0"/>
              </a:rPr>
              <a:t>:</a:t>
            </a:r>
          </a:p>
          <a:p>
            <a:endParaRPr lang="it-IT" sz="2000" b="1" dirty="0">
              <a:solidFill>
                <a:schemeClr val="hlink"/>
              </a:solidFill>
              <a:latin typeface="Calibri" pitchFamily="34" charset="0"/>
            </a:endParaRPr>
          </a:p>
          <a:p>
            <a:r>
              <a:rPr lang="it-IT" sz="2000" b="1" dirty="0"/>
              <a:t>- </a:t>
            </a:r>
            <a:r>
              <a:rPr lang="it-IT" sz="2400" b="1" dirty="0">
                <a:solidFill>
                  <a:srgbClr val="FF0000"/>
                </a:solidFill>
                <a:latin typeface="Calibri" pitchFamily="34" charset="0"/>
              </a:rPr>
              <a:t>avverte </a:t>
            </a:r>
            <a:r>
              <a:rPr lang="it-IT" sz="2400" b="1" dirty="0">
                <a:latin typeface="Calibri" pitchFamily="34" charset="0"/>
              </a:rPr>
              <a:t>la persona addestrata  all’uso dell’estintore che interviene immediatamente</a:t>
            </a:r>
          </a:p>
          <a:p>
            <a:endParaRPr lang="it-IT" sz="2000" b="1" dirty="0"/>
          </a:p>
          <a:p>
            <a:r>
              <a:rPr lang="it-IT" sz="2400" b="1" dirty="0">
                <a:latin typeface="Calibri" pitchFamily="34" charset="0"/>
              </a:rPr>
              <a:t>- </a:t>
            </a:r>
            <a:r>
              <a:rPr lang="it-IT" sz="2400" b="1" dirty="0">
                <a:solidFill>
                  <a:srgbClr val="FF0000"/>
                </a:solidFill>
                <a:latin typeface="Calibri" pitchFamily="34" charset="0"/>
              </a:rPr>
              <a:t>avverte il Coordinatore</a:t>
            </a:r>
            <a:r>
              <a:rPr lang="it-IT" sz="2400" b="1" dirty="0">
                <a:latin typeface="Calibri" pitchFamily="34" charset="0"/>
              </a:rPr>
              <a:t> dell’emergenza che si reca sul luogo dell’incendio e dispone lo stato di preallarme</a:t>
            </a:r>
          </a:p>
        </p:txBody>
      </p:sp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ttangolo 1"/>
          <p:cNvSpPr>
            <a:spLocks noChangeArrowheads="1"/>
          </p:cNvSpPr>
          <p:nvPr/>
        </p:nvSpPr>
        <p:spPr bwMode="auto">
          <a:xfrm>
            <a:off x="684213" y="692150"/>
            <a:ext cx="56737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SPAZI E </a:t>
            </a:r>
            <a:r>
              <a:rPr lang="it-IT" sz="3200" b="1" dirty="0" smtClean="0">
                <a:solidFill>
                  <a:srgbClr val="FF3300"/>
                </a:solidFill>
                <a:latin typeface="Comic Sans MS" pitchFamily="66" charset="0"/>
              </a:rPr>
              <a:t>STRUTTURA</a:t>
            </a:r>
          </a:p>
          <a:p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	</a:t>
            </a:r>
            <a:r>
              <a:rPr lang="it-IT" sz="3200" b="1" dirty="0" smtClean="0">
                <a:solidFill>
                  <a:srgbClr val="FF3300"/>
                </a:solidFill>
                <a:latin typeface="Comic Sans MS" pitchFamily="66" charset="0"/>
              </a:rPr>
              <a:t>		IN </a:t>
            </a:r>
            <a:r>
              <a:rPr lang="it-IT" sz="3200" b="1" dirty="0">
                <a:solidFill>
                  <a:srgbClr val="FF3300"/>
                </a:solidFill>
                <a:latin typeface="Comic Sans MS" pitchFamily="66" charset="0"/>
              </a:rPr>
              <a:t>GENERE</a:t>
            </a:r>
          </a:p>
          <a:p>
            <a:endParaRPr lang="it-IT" sz="3200" dirty="0">
              <a:latin typeface="Calibri" pitchFamily="34" charset="0"/>
            </a:endParaRPr>
          </a:p>
        </p:txBody>
      </p:sp>
      <p:sp>
        <p:nvSpPr>
          <p:cNvPr id="37890" name="Rettangolo 2"/>
          <p:cNvSpPr>
            <a:spLocks noChangeArrowheads="1"/>
          </p:cNvSpPr>
          <p:nvPr/>
        </p:nvSpPr>
        <p:spPr bwMode="auto">
          <a:xfrm>
            <a:off x="899592" y="1788726"/>
            <a:ext cx="496887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2000" dirty="0">
                <a:solidFill>
                  <a:schemeClr val="hlink"/>
                </a:solidFill>
                <a:latin typeface="Calibri" pitchFamily="34" charset="0"/>
              </a:rPr>
              <a:t>Il rischio all’interno degli spazi scolastici può essere rappresentato da arredi, scale, pavimentazioni bagnate o scivolose, porte e finestre, spigoli, ecc. </a:t>
            </a:r>
          </a:p>
          <a:p>
            <a:pPr algn="just"/>
            <a:endParaRPr lang="it-IT" sz="2000" dirty="0">
              <a:solidFill>
                <a:schemeClr val="hlink"/>
              </a:solidFill>
              <a:latin typeface="Calibri" pitchFamily="34" charset="0"/>
            </a:endParaRPr>
          </a:p>
          <a:p>
            <a:pPr algn="just"/>
            <a:r>
              <a:rPr lang="it-IT" sz="2000" dirty="0">
                <a:solidFill>
                  <a:schemeClr val="hlink"/>
                </a:solidFill>
                <a:latin typeface="Calibri" pitchFamily="34" charset="0"/>
              </a:rPr>
              <a:t>Comportamenti deliberatamente imprudenti o mancanza di attenzione possono portare a conseguenze negative per infortunio.</a:t>
            </a:r>
          </a:p>
          <a:p>
            <a:pPr algn="just"/>
            <a:endParaRPr lang="it-IT" sz="2000" dirty="0">
              <a:solidFill>
                <a:schemeClr val="hlink"/>
              </a:solidFill>
              <a:latin typeface="Calibri" pitchFamily="34" charset="0"/>
            </a:endParaRPr>
          </a:p>
        </p:txBody>
      </p:sp>
      <p:pic>
        <p:nvPicPr>
          <p:cNvPr id="37891" name="Immagin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6756" y="4437112"/>
            <a:ext cx="316865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cxnSp>
        <p:nvCxnSpPr>
          <p:cNvPr id="6" name="Connettore 1 5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ttangolo 1"/>
          <p:cNvSpPr>
            <a:spLocks noChangeArrowheads="1"/>
          </p:cNvSpPr>
          <p:nvPr/>
        </p:nvSpPr>
        <p:spPr bwMode="auto">
          <a:xfrm>
            <a:off x="395288" y="1773238"/>
            <a:ext cx="604892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latin typeface="Calibri" pitchFamily="34" charset="0"/>
              </a:rPr>
              <a:t>L’attività in palestra è quella statisticamente più rappresentativa per infortuni occorsi agli studenti.</a:t>
            </a:r>
          </a:p>
          <a:p>
            <a:pPr algn="just"/>
            <a:endParaRPr lang="it-IT" sz="2000" dirty="0">
              <a:latin typeface="Calibri" pitchFamily="34" charset="0"/>
            </a:endParaRPr>
          </a:p>
          <a:p>
            <a:pPr algn="just"/>
            <a:r>
              <a:rPr lang="it-IT" sz="2000" dirty="0">
                <a:latin typeface="Calibri" pitchFamily="34" charset="0"/>
              </a:rPr>
              <a:t>Il rischi sono di natura meccanica in conseguenza a cadute, colpi, urti,….</a:t>
            </a:r>
          </a:p>
          <a:p>
            <a:pPr algn="just"/>
            <a:endParaRPr lang="it-IT" sz="2000" dirty="0">
              <a:latin typeface="Calibri" pitchFamily="34" charset="0"/>
            </a:endParaRPr>
          </a:p>
          <a:p>
            <a:pPr algn="just"/>
            <a:r>
              <a:rPr lang="it-IT" sz="2000" dirty="0">
                <a:latin typeface="Calibri" pitchFamily="34" charset="0"/>
              </a:rPr>
              <a:t>L’infortunio può accadere per cause involontarie o in seguito a disattenzione, imprudenza o peggio ancora per comportamenti deliberatamente dolosi.</a:t>
            </a:r>
          </a:p>
          <a:p>
            <a:pPr algn="just"/>
            <a:endParaRPr lang="it-IT" sz="2000" dirty="0">
              <a:latin typeface="Calibri" pitchFamily="34" charset="0"/>
            </a:endParaRPr>
          </a:p>
        </p:txBody>
      </p:sp>
      <p:sp>
        <p:nvSpPr>
          <p:cNvPr id="39938" name="Rettangolo 2"/>
          <p:cNvSpPr>
            <a:spLocks noChangeArrowheads="1"/>
          </p:cNvSpPr>
          <p:nvPr/>
        </p:nvSpPr>
        <p:spPr bwMode="auto">
          <a:xfrm>
            <a:off x="611560" y="692001"/>
            <a:ext cx="2735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3200" b="1">
                <a:solidFill>
                  <a:srgbClr val="FF3300"/>
                </a:solidFill>
                <a:latin typeface="Comic Sans MS" pitchFamily="66" charset="0"/>
              </a:rPr>
              <a:t>PALESTRA</a:t>
            </a:r>
          </a:p>
        </p:txBody>
      </p:sp>
      <p:pic>
        <p:nvPicPr>
          <p:cNvPr id="39939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4310" y="404664"/>
            <a:ext cx="1358900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Immagin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8719" y="4668037"/>
            <a:ext cx="26193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ttore 1 6"/>
          <p:cNvCxnSpPr/>
          <p:nvPr/>
        </p:nvCxnSpPr>
        <p:spPr>
          <a:xfrm rot="5400000">
            <a:off x="5499924" y="3428976"/>
            <a:ext cx="6858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rot="10800000">
            <a:off x="-32" y="6667771"/>
            <a:ext cx="9144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5" t="36886" r="33073" b="9889"/>
          <a:stretch/>
        </p:blipFill>
        <p:spPr>
          <a:xfrm>
            <a:off x="7020272" y="548680"/>
            <a:ext cx="1584176" cy="197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Giuseppe Renato Croce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1E429-6806-489A-909A-CFFFA37E9747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6571c32aab4d45571cc329cf15fd06ee55675"/>
  <p:tag name="ISPRING_RESOURCE_PATHS_HASH_2" val="799e7ec17a7c6db41b79ce6123ad92de56f24c5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37&quot;/&gt;&lt;/object&gt;&lt;object type=&quot;3&quot; unique_id=&quot;10005&quot;&gt;&lt;property id=&quot;20148&quot; value=&quot;5&quot;/&gt;&lt;property id=&quot;20300&quot; value=&quot;Slide 2&quot;/&gt;&lt;property id=&quot;20307&quot; value=&quot;257&quot;/&gt;&lt;/object&gt;&lt;object type=&quot;3&quot; unique_id=&quot;10006&quot;&gt;&lt;property id=&quot;20148&quot; value=&quot;5&quot;/&gt;&lt;property id=&quot;20300&quot; value=&quot;Slide 3&quot;/&gt;&lt;property id=&quot;20307&quot; value=&quot;267&quot;/&gt;&lt;/object&gt;&lt;object type=&quot;3&quot; unique_id=&quot;10007&quot;&gt;&lt;property id=&quot;20148&quot; value=&quot;5&quot;/&gt;&lt;property id=&quot;20300&quot; value=&quot;Slide 4&quot;/&gt;&lt;property id=&quot;20307&quot; value=&quot;268&quot;/&gt;&lt;/object&gt;&lt;object type=&quot;3&quot; unique_id=&quot;10008&quot;&gt;&lt;property id=&quot;20148&quot; value=&quot;5&quot;/&gt;&lt;property id=&quot;20300&quot; value=&quot;Slide 5&quot;/&gt;&lt;property id=&quot;20307&quot; value=&quot;266&quot;/&gt;&lt;/object&gt;&lt;object type=&quot;3&quot; unique_id=&quot;10009&quot;&gt;&lt;property id=&quot;20148&quot; value=&quot;5&quot;/&gt;&lt;property id=&quot;20300&quot; value=&quot;Slide 6&quot;/&gt;&lt;property id=&quot;20307&quot; value=&quot;270&quot;/&gt;&lt;/object&gt;&lt;object type=&quot;3&quot; unique_id=&quot;10010&quot;&gt;&lt;property id=&quot;20148&quot; value=&quot;5&quot;/&gt;&lt;property id=&quot;20300&quot; value=&quot;Slide 7&quot;/&gt;&lt;property id=&quot;20307&quot; value=&quot;336&quot;/&gt;&lt;/object&gt;&lt;object type=&quot;3&quot; unique_id=&quot;10011&quot;&gt;&lt;property id=&quot;20148&quot; value=&quot;5&quot;/&gt;&lt;property id=&quot;20300&quot; value=&quot;Slide 8&quot;/&gt;&lt;property id=&quot;20307&quot; value=&quot;271&quot;/&gt;&lt;/object&gt;&lt;object type=&quot;3&quot; unique_id=&quot;10012&quot;&gt;&lt;property id=&quot;20148&quot; value=&quot;5&quot;/&gt;&lt;property id=&quot;20300&quot; value=&quot;Slide 9&quot;/&gt;&lt;property id=&quot;20307&quot; value=&quot;272&quot;/&gt;&lt;/object&gt;&lt;object type=&quot;3&quot; unique_id=&quot;10013&quot;&gt;&lt;property id=&quot;20148&quot; value=&quot;5&quot;/&gt;&lt;property id=&quot;20300&quot; value=&quot;Slide 10&quot;/&gt;&lt;property id=&quot;20307&quot; value=&quot;273&quot;/&gt;&lt;/object&gt;&lt;object type=&quot;3&quot; unique_id=&quot;10014&quot;&gt;&lt;property id=&quot;20148&quot; value=&quot;5&quot;/&gt;&lt;property id=&quot;20300&quot; value=&quot;Slide 11&quot;/&gt;&lt;property id=&quot;20307&quot; value=&quot;274&quot;/&gt;&lt;/object&gt;&lt;object type=&quot;3&quot; unique_id=&quot;10016&quot;&gt;&lt;property id=&quot;20148&quot; value=&quot;5&quot;/&gt;&lt;property id=&quot;20300&quot; value=&quot;Slide 12&quot;/&gt;&lt;property id=&quot;20307&quot; value=&quot;276&quot;/&gt;&lt;/object&gt;&lt;object type=&quot;3&quot; unique_id=&quot;10017&quot;&gt;&lt;property id=&quot;20148&quot; value=&quot;5&quot;/&gt;&lt;property id=&quot;20300&quot; value=&quot;Slide 13&quot;/&gt;&lt;property id=&quot;20307&quot; value=&quot;277&quot;/&gt;&lt;/object&gt;&lt;object type=&quot;3&quot; unique_id=&quot;10018&quot;&gt;&lt;property id=&quot;20148&quot; value=&quot;5&quot;/&gt;&lt;property id=&quot;20300&quot; value=&quot;Slide 14&quot;/&gt;&lt;property id=&quot;20307&quot; value=&quot;310&quot;/&gt;&lt;/object&gt;&lt;object type=&quot;3&quot; unique_id=&quot;10019&quot;&gt;&lt;property id=&quot;20148&quot; value=&quot;5&quot;/&gt;&lt;property id=&quot;20300&quot; value=&quot;Slide 15&quot;/&gt;&lt;property id=&quot;20307&quot; value=&quot;311&quot;/&gt;&lt;/object&gt;&lt;object type=&quot;3&quot; unique_id=&quot;10020&quot;&gt;&lt;property id=&quot;20148&quot; value=&quot;5&quot;/&gt;&lt;property id=&quot;20300&quot; value=&quot;Slide 16&quot;/&gt;&lt;property id=&quot;20307&quot; value=&quot;312&quot;/&gt;&lt;/object&gt;&lt;object type=&quot;3&quot; unique_id=&quot;10021&quot;&gt;&lt;property id=&quot;20148&quot; value=&quot;5&quot;/&gt;&lt;property id=&quot;20300&quot; value=&quot;Slide 17&quot;/&gt;&lt;property id=&quot;20307&quot; value=&quot;338&quot;/&gt;&lt;/object&gt;&lt;object type=&quot;3&quot; unique_id=&quot;10022&quot;&gt;&lt;property id=&quot;20148&quot; value=&quot;5&quot;/&gt;&lt;property id=&quot;20300&quot; value=&quot;Slide 18&quot;/&gt;&lt;property id=&quot;20307&quot; value=&quot;313&quot;/&gt;&lt;/object&gt;&lt;object type=&quot;3&quot; unique_id=&quot;10023&quot;&gt;&lt;property id=&quot;20148&quot; value=&quot;5&quot;/&gt;&lt;property id=&quot;20300&quot; value=&quot;Slide 19&quot;/&gt;&lt;property id=&quot;20307&quot; value=&quot;314&quot;/&gt;&lt;/object&gt;&lt;object type=&quot;3&quot; unique_id=&quot;10024&quot;&gt;&lt;property id=&quot;20148&quot; value=&quot;5&quot;/&gt;&lt;property id=&quot;20300&quot; value=&quot;Slide 20&quot;/&gt;&lt;property id=&quot;20307&quot; value=&quot;339&quot;/&gt;&lt;/object&gt;&lt;object type=&quot;3&quot; unique_id=&quot;10025&quot;&gt;&lt;property id=&quot;20148&quot; value=&quot;5&quot;/&gt;&lt;property id=&quot;20300&quot; value=&quot;Slide 21&quot;/&gt;&lt;property id=&quot;20307&quot; value=&quot;315&quot;/&gt;&lt;/object&gt;&lt;object type=&quot;3&quot; unique_id=&quot;10026&quot;&gt;&lt;property id=&quot;20148&quot; value=&quot;5&quot;/&gt;&lt;property id=&quot;20300&quot; value=&quot;Slide 22&quot;/&gt;&lt;property id=&quot;20307&quot; value=&quot;340&quot;/&gt;&lt;/object&gt;&lt;object type=&quot;3&quot; unique_id=&quot;10027&quot;&gt;&lt;property id=&quot;20148&quot; value=&quot;5&quot;/&gt;&lt;property id=&quot;20300&quot; value=&quot;Slide 23&quot;/&gt;&lt;property id=&quot;20307&quot; value=&quot;316&quot;/&gt;&lt;/object&gt;&lt;object type=&quot;3&quot; unique_id=&quot;10028&quot;&gt;&lt;property id=&quot;20148&quot; value=&quot;5&quot;/&gt;&lt;property id=&quot;20300&quot; value=&quot;Slide 24&quot;/&gt;&lt;property id=&quot;20307&quot; value=&quot;341&quot;/&gt;&lt;/object&gt;&lt;object type=&quot;3&quot; unique_id=&quot;10034&quot;&gt;&lt;property id=&quot;20148&quot; value=&quot;5&quot;/&gt;&lt;property id=&quot;20300&quot; value=&quot;Slide 25&quot;/&gt;&lt;property id=&quot;20307&quot; value=&quot;321&quot;/&gt;&lt;/object&gt;&lt;object type=&quot;3&quot; unique_id=&quot;10035&quot;&gt;&lt;property id=&quot;20148&quot; value=&quot;5&quot;/&gt;&lt;property id=&quot;20300&quot; value=&quot;Slide 26&quot;/&gt;&lt;property id=&quot;20307&quot; value=&quot;322&quot;/&gt;&lt;/object&gt;&lt;object type=&quot;3&quot; unique_id=&quot;10036&quot;&gt;&lt;property id=&quot;20148&quot; value=&quot;5&quot;/&gt;&lt;property id=&quot;20300&quot; value=&quot;Slide 27&quot;/&gt;&lt;property id=&quot;20307&quot; value=&quot;323&quot;/&gt;&lt;/object&gt;&lt;object type=&quot;3&quot; unique_id=&quot;10037&quot;&gt;&lt;property id=&quot;20148&quot; value=&quot;5&quot;/&gt;&lt;property id=&quot;20300&quot; value=&quot;Slide 28&quot;/&gt;&lt;property id=&quot;20307&quot; value=&quot;324&quot;/&gt;&lt;/object&gt;&lt;object type=&quot;3&quot; unique_id=&quot;10038&quot;&gt;&lt;property id=&quot;20148&quot; value=&quot;5&quot;/&gt;&lt;property id=&quot;20300&quot; value=&quot;Slide 29&quot;/&gt;&lt;property id=&quot;20307&quot; value=&quot;325&quot;/&gt;&lt;/object&gt;&lt;object type=&quot;3&quot; unique_id=&quot;10039&quot;&gt;&lt;property id=&quot;20148&quot; value=&quot;5&quot;/&gt;&lt;property id=&quot;20300&quot; value=&quot;Slide 30&quot;/&gt;&lt;property id=&quot;20307&quot; value=&quot;326&quot;/&gt;&lt;/object&gt;&lt;object type=&quot;3&quot; unique_id=&quot;10040&quot;&gt;&lt;property id=&quot;20148&quot; value=&quot;5&quot;/&gt;&lt;property id=&quot;20300&quot; value=&quot;Slide 31&quot;/&gt;&lt;property id=&quot;20307&quot; value=&quot;344&quot;/&gt;&lt;/object&gt;&lt;object type=&quot;3&quot; unique_id=&quot;10041&quot;&gt;&lt;property id=&quot;20148&quot; value=&quot;5&quot;/&gt;&lt;property id=&quot;20300&quot; value=&quot;Slide 32&quot;/&gt;&lt;property id=&quot;20307&quot; value=&quot;327&quot;/&gt;&lt;/object&gt;&lt;object type=&quot;3&quot; unique_id=&quot;10042&quot;&gt;&lt;property id=&quot;20148&quot; value=&quot;5&quot;/&gt;&lt;property id=&quot;20300&quot; value=&quot;Slide 33&quot;/&gt;&lt;property id=&quot;20307&quot; value=&quot;305&quot;/&gt;&lt;/object&gt;&lt;object type=&quot;3&quot; unique_id=&quot;10043&quot;&gt;&lt;property id=&quot;20148&quot; value=&quot;5&quot;/&gt;&lt;property id=&quot;20300&quot; value=&quot;Slide 34&quot;/&gt;&lt;property id=&quot;20307&quot; value=&quot;306&quot;/&gt;&lt;/object&gt;&lt;object type=&quot;3&quot; unique_id=&quot;10044&quot;&gt;&lt;property id=&quot;20148&quot; value=&quot;5&quot;/&gt;&lt;property id=&quot;20300&quot; value=&quot;Slide 35&quot;/&gt;&lt;property id=&quot;20307&quot; value=&quot;307&quot;/&gt;&lt;/object&gt;&lt;object type=&quot;3&quot; unique_id=&quot;10045&quot;&gt;&lt;property id=&quot;20148&quot; value=&quot;5&quot;/&gt;&lt;property id=&quot;20300&quot; value=&quot;Slide 36&quot;/&gt;&lt;property id=&quot;20307&quot; value=&quot;308&quot;/&gt;&lt;/object&gt;&lt;object type=&quot;3&quot; unique_id=&quot;10046&quot;&gt;&lt;property id=&quot;20148&quot; value=&quot;5&quot;/&gt;&lt;property id=&quot;20300&quot; value=&quot;Slide 37&quot;/&gt;&lt;property id=&quot;20307&quot; value=&quot;309&quot;/&gt;&lt;/object&gt;&lt;object type=&quot;3&quot; unique_id=&quot;10047&quot;&gt;&lt;property id=&quot;20148&quot; value=&quot;5&quot;/&gt;&lt;property id=&quot;20300&quot; value=&quot;Slide 38&quot;/&gt;&lt;property id=&quot;20307&quot; value=&quot;284&quot;/&gt;&lt;/object&gt;&lt;object type=&quot;3&quot; unique_id=&quot;10048&quot;&gt;&lt;property id=&quot;20148&quot; value=&quot;5&quot;/&gt;&lt;property id=&quot;20300&quot; value=&quot;Slide 39&quot;/&gt;&lt;property id=&quot;20307&quot; value=&quot;287&quot;/&gt;&lt;/object&gt;&lt;object type=&quot;3&quot; unique_id=&quot;10049&quot;&gt;&lt;property id=&quot;20148&quot; value=&quot;5&quot;/&gt;&lt;property id=&quot;20300&quot; value=&quot;Slide 40&quot;/&gt;&lt;property id=&quot;20307&quot; value=&quot;288&quot;/&gt;&lt;/object&gt;&lt;object type=&quot;3&quot; unique_id=&quot;10050&quot;&gt;&lt;property id=&quot;20148&quot; value=&quot;5&quot;/&gt;&lt;property id=&quot;20300&quot; value=&quot;Slide 41&quot;/&gt;&lt;property id=&quot;20307&quot; value=&quot;328&quot;/&gt;&lt;/object&gt;&lt;object type=&quot;3&quot; unique_id=&quot;10051&quot;&gt;&lt;property id=&quot;20148&quot; value=&quot;5&quot;/&gt;&lt;property id=&quot;20300&quot; value=&quot;Slide 42&quot;/&gt;&lt;property id=&quot;20307&quot; value=&quot;330&quot;/&gt;&lt;/object&gt;&lt;object type=&quot;3&quot; unique_id=&quot;10052&quot;&gt;&lt;property id=&quot;20148&quot; value=&quot;5&quot;/&gt;&lt;property id=&quot;20300&quot; value=&quot;Slide 43&quot;/&gt;&lt;property id=&quot;20307&quot; value=&quot;335&quot;/&gt;&lt;/object&gt;&lt;object type=&quot;3&quot; unique_id=&quot;10053&quot;&gt;&lt;property id=&quot;20148&quot; value=&quot;5&quot;/&gt;&lt;property id=&quot;20300&quot; value=&quot;Slide 44&quot;/&gt;&lt;property id=&quot;20307&quot; value=&quot;331&quot;/&gt;&lt;/object&gt;&lt;object type=&quot;3&quot; unique_id=&quot;10054&quot;&gt;&lt;property id=&quot;20148&quot; value=&quot;5&quot;/&gt;&lt;property id=&quot;20300&quot; value=&quot;Slide 45&quot;/&gt;&lt;property id=&quot;20307&quot; value=&quot;33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1489</TotalTime>
  <Words>2735</Words>
  <Application>Microsoft Office PowerPoint</Application>
  <PresentationFormat>Presentazione su schermo (4:3)</PresentationFormat>
  <Paragraphs>403</Paragraphs>
  <Slides>45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Giuliana Chiappini</dc:creator>
  <cp:lastModifiedBy>Giuseppe Renato</cp:lastModifiedBy>
  <cp:revision>66</cp:revision>
  <dcterms:created xsi:type="dcterms:W3CDTF">2013-04-09T08:32:31Z</dcterms:created>
  <dcterms:modified xsi:type="dcterms:W3CDTF">2018-01-08T11:07:36Z</dcterms:modified>
</cp:coreProperties>
</file>